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84" r:id="rId2"/>
    <p:sldId id="396" r:id="rId3"/>
    <p:sldId id="371" r:id="rId4"/>
    <p:sldId id="387" r:id="rId5"/>
    <p:sldId id="388" r:id="rId6"/>
    <p:sldId id="366" r:id="rId7"/>
    <p:sldId id="382" r:id="rId8"/>
    <p:sldId id="392" r:id="rId9"/>
    <p:sldId id="397" r:id="rId10"/>
    <p:sldId id="399" r:id="rId11"/>
    <p:sldId id="400" r:id="rId12"/>
    <p:sldId id="369" r:id="rId13"/>
    <p:sldId id="368" r:id="rId14"/>
    <p:sldId id="377" r:id="rId15"/>
    <p:sldId id="375" r:id="rId16"/>
    <p:sldId id="376" r:id="rId17"/>
    <p:sldId id="373" r:id="rId18"/>
    <p:sldId id="398" r:id="rId19"/>
    <p:sldId id="401" r:id="rId20"/>
    <p:sldId id="277" r:id="rId21"/>
  </p:sldIdLst>
  <p:sldSz cx="9144000" cy="6858000" type="screen4x3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1">
          <p15:clr>
            <a:srgbClr val="A4A3A4"/>
          </p15:clr>
        </p15:guide>
        <p15:guide id="2" pos="221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nielle Silva" initials="DS" lastIdx="3" clrIdx="0">
    <p:extLst/>
  </p:cmAuthor>
  <p:cmAuthor id="2" name="Shaoyu Chang" initials="SC" lastIdx="4" clrIdx="1">
    <p:extLst/>
  </p:cmAuthor>
  <p:cmAuthor id="3" name="John" initials="J" lastIdx="12" clrIdx="2"/>
  <p:cmAuthor id="4" name="David Joseph" initials="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985AD"/>
    <a:srgbClr val="1C75B0"/>
    <a:srgbClr val="096096"/>
    <a:srgbClr val="015D92"/>
    <a:srgbClr val="005D95"/>
    <a:srgbClr val="225D9B"/>
    <a:srgbClr val="1D5F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3400" autoAdjust="0"/>
    <p:restoredTop sz="95028" autoAdjust="0"/>
  </p:normalViewPr>
  <p:slideViewPr>
    <p:cSldViewPr>
      <p:cViewPr>
        <p:scale>
          <a:sx n="110" d="100"/>
          <a:sy n="110" d="100"/>
        </p:scale>
        <p:origin x="3432" y="3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6" d="100"/>
        <a:sy n="106" d="100"/>
      </p:scale>
      <p:origin x="0" y="13240"/>
    </p:cViewPr>
  </p:sorterViewPr>
  <p:notesViewPr>
    <p:cSldViewPr snapToGrid="0" snapToObjects="1">
      <p:cViewPr varScale="1">
        <p:scale>
          <a:sx n="101" d="100"/>
          <a:sy n="101" d="100"/>
        </p:scale>
        <p:origin x="-3104" y="-112"/>
      </p:cViewPr>
      <p:guideLst>
        <p:guide orient="horz" pos="2931"/>
        <p:guide pos="221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commentAuthors" Target="commentAuthors.xml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microsoft.com/office/2011/relationships/chartStyle" Target="style1.xml"/><Relationship Id="rId2" Type="http://schemas.microsoft.com/office/2011/relationships/chartColorStyle" Target="colors1.xml"/><Relationship Id="rId3" Type="http://schemas.openxmlformats.org/officeDocument/2006/relationships/oleObject" Target="Macintosh%20HD:Users:eperkett:Desktop:clinical%20trial%20unm%20January%202014:data%20unm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Control</c:v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cat>
            <c:numRef>
              <c:f>Sheet1!$B$49:$D$49</c:f>
              <c:numCache>
                <c:formatCode>General</c:formatCode>
                <c:ptCount val="3"/>
                <c:pt idx="0">
                  <c:v>5.0</c:v>
                </c:pt>
                <c:pt idx="1">
                  <c:v>10.0</c:v>
                </c:pt>
                <c:pt idx="2">
                  <c:v>15.0</c:v>
                </c:pt>
              </c:numCache>
            </c:numRef>
          </c:cat>
          <c:val>
            <c:numRef>
              <c:f>Sheet1!$C$19:$E$19</c:f>
              <c:numCache>
                <c:formatCode>0.0</c:formatCode>
                <c:ptCount val="3"/>
                <c:pt idx="0">
                  <c:v>2.133333333333334</c:v>
                </c:pt>
                <c:pt idx="1">
                  <c:v>0.766666666666667</c:v>
                </c:pt>
                <c:pt idx="2">
                  <c:v>0.0666666666666666</c:v>
                </c:pt>
              </c:numCache>
            </c:numRef>
          </c:val>
        </c:ser>
        <c:ser>
          <c:idx val="1"/>
          <c:order val="1"/>
          <c:tx>
            <c:v>CF</c:v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val>
            <c:numRef>
              <c:f>Sheet1!$C$25:$E$25</c:f>
              <c:numCache>
                <c:formatCode>0.0</c:formatCode>
                <c:ptCount val="3"/>
                <c:pt idx="0">
                  <c:v>9.533333333333333</c:v>
                </c:pt>
                <c:pt idx="1">
                  <c:v>3.0</c:v>
                </c:pt>
                <c:pt idx="2">
                  <c:v>1.633333333333333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-2103038880"/>
        <c:axId val="-2102869552"/>
      </c:barChart>
      <c:catAx>
        <c:axId val="-210303888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0" i="0" u="none" strike="noStrike" baseline="0" dirty="0" smtClean="0">
                    <a:effectLst/>
                  </a:rPr>
                  <a:t>Minutes (after nebulization w/ 50 mg)</a:t>
                </a:r>
                <a:endParaRPr lang="en-US" sz="1400" b="0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02869552"/>
        <c:crosses val="autoZero"/>
        <c:auto val="1"/>
        <c:lblAlgn val="ctr"/>
        <c:lblOffset val="100"/>
        <c:noMultiLvlLbl val="0"/>
      </c:catAx>
      <c:valAx>
        <c:axId val="-2102869552"/>
        <c:scaling>
          <c:orientation val="minMax"/>
          <c:max val="10.0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0" baseline="30000" dirty="0" smtClean="0">
                    <a:effectLst/>
                  </a:rPr>
                  <a:t>13</a:t>
                </a:r>
                <a:r>
                  <a:rPr lang="en-US" sz="1400" b="0" dirty="0" smtClean="0">
                    <a:effectLst/>
                  </a:rPr>
                  <a:t>CO</a:t>
                </a:r>
                <a:r>
                  <a:rPr lang="en-US" sz="1400" b="0" baseline="-25000" dirty="0" smtClean="0">
                    <a:effectLst/>
                  </a:rPr>
                  <a:t>2</a:t>
                </a:r>
                <a:r>
                  <a:rPr lang="en-US" sz="1400" b="0" dirty="0" smtClean="0">
                    <a:effectLst/>
                  </a:rPr>
                  <a:t>/</a:t>
                </a:r>
                <a:r>
                  <a:rPr lang="en-US" sz="1400" b="0" baseline="30000" dirty="0" smtClean="0">
                    <a:effectLst/>
                  </a:rPr>
                  <a:t>12</a:t>
                </a:r>
                <a:r>
                  <a:rPr lang="en-US" sz="1400" b="0" dirty="0" smtClean="0">
                    <a:effectLst/>
                  </a:rPr>
                  <a:t>CO</a:t>
                </a:r>
                <a:r>
                  <a:rPr lang="en-US" sz="1400" b="0" baseline="-25000" dirty="0" smtClean="0">
                    <a:effectLst/>
                  </a:rPr>
                  <a:t>2</a:t>
                </a:r>
                <a:r>
                  <a:rPr lang="en-US" sz="1400" b="0" baseline="0" dirty="0" smtClean="0">
                    <a:effectLst/>
                  </a:rPr>
                  <a:t> Ratio</a:t>
                </a:r>
                <a:endParaRPr lang="en-US" sz="1400" b="0" baseline="0" dirty="0">
                  <a:effectLst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030388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66586039033236"/>
          <c:y val="0.254323389171109"/>
          <c:w val="0.174116773139207"/>
          <c:h val="0.195721777334962"/>
        </c:manualLayout>
      </c:layout>
      <c:overlay val="1"/>
      <c:spPr>
        <a:solidFill>
          <a:schemeClr val="bg1"/>
        </a:solidFill>
        <a:ln>
          <a:solidFill>
            <a:schemeClr val="bg1">
              <a:lumMod val="50000"/>
            </a:schemeClr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6688" y="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4F824B-557D-3D46-BB41-6B7DA62916DA}" type="datetimeFigureOut">
              <a:rPr lang="en-US" smtClean="0"/>
              <a:t>7/27/16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920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6688" y="883920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6B4401-3E3D-1747-9084-5600292EDA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29874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688" y="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234FDE-1113-E84D-B5FB-248DCAD595B7}" type="datetimeFigureOut">
              <a:rPr lang="en-US" smtClean="0"/>
              <a:t>7/27/16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1375" cy="3489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9600"/>
            <a:ext cx="5616575" cy="41878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920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688" y="883920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C91377-1BF2-7449-86B0-B549015AC7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06366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C91377-1BF2-7449-86B0-B549015AC7F9}" type="slidenum">
              <a:rPr lang="en-US" smtClean="0"/>
              <a:t>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7642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701746" y="4419166"/>
            <a:ext cx="5616435" cy="4189544"/>
          </a:xfrm>
          <a:prstGeom prst="rect">
            <a:avLst/>
          </a:prstGeom>
        </p:spPr>
        <p:txBody>
          <a:bodyPr lIns="93265" tIns="93265" rIns="93265" bIns="93265" anchor="ctr" anchorCtr="0">
            <a:noAutofit/>
          </a:bodyPr>
          <a:lstStyle/>
          <a:p>
            <a:endParaRPr/>
          </a:p>
        </p:txBody>
      </p:sp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1375" cy="34893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9760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Rectangle 10"/>
          <p:cNvSpPr>
            <a:spLocks noChangeArrowheads="1"/>
          </p:cNvSpPr>
          <p:nvPr userDrawn="1"/>
        </p:nvSpPr>
        <p:spPr bwMode="auto">
          <a:xfrm>
            <a:off x="8393112" y="6400800"/>
            <a:ext cx="36988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itchFamily="34" charset="-128"/>
              </a:defRPr>
            </a:lvl9pPr>
          </a:lstStyle>
          <a:p>
            <a:pPr algn="ctr" eaLnBrk="1" hangingPunct="1">
              <a:defRPr/>
            </a:pPr>
            <a:fld id="{CE6189B0-C75B-45C0-8BB4-9A5F551422D8}" type="slidenum">
              <a:rPr lang="en-US" altLang="en-US" smtClean="0">
                <a:solidFill>
                  <a:schemeClr val="tx1"/>
                </a:solidFill>
                <a:latin typeface="Arial" charset="0"/>
              </a:rPr>
              <a:pPr algn="ctr" eaLnBrk="1" hangingPunct="1">
                <a:defRPr/>
              </a:pPr>
              <a:t>‹#›</a:t>
            </a:fld>
            <a:endParaRPr lang="en-US" altLang="en-US" dirty="0" smtClean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7336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0"/>
          <p:cNvSpPr>
            <a:spLocks noChangeArrowheads="1"/>
          </p:cNvSpPr>
          <p:nvPr userDrawn="1"/>
        </p:nvSpPr>
        <p:spPr bwMode="auto">
          <a:xfrm>
            <a:off x="8393112" y="6400800"/>
            <a:ext cx="36988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itchFamily="34" charset="-128"/>
              </a:defRPr>
            </a:lvl9pPr>
          </a:lstStyle>
          <a:p>
            <a:pPr algn="ctr" eaLnBrk="1" hangingPunct="1">
              <a:defRPr/>
            </a:pPr>
            <a:fld id="{CE6189B0-C75B-45C0-8BB4-9A5F551422D8}" type="slidenum">
              <a:rPr lang="en-US" altLang="en-US" smtClean="0">
                <a:solidFill>
                  <a:schemeClr val="tx1"/>
                </a:solidFill>
                <a:latin typeface="Arial" charset="0"/>
              </a:rPr>
              <a:pPr algn="ctr" eaLnBrk="1" hangingPunct="1">
                <a:defRPr/>
              </a:pPr>
              <a:t>‹#›</a:t>
            </a:fld>
            <a:endParaRPr lang="en-US" altLang="en-US" dirty="0" smtClean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477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0"/>
          <p:cNvSpPr>
            <a:spLocks noChangeArrowheads="1"/>
          </p:cNvSpPr>
          <p:nvPr userDrawn="1"/>
        </p:nvSpPr>
        <p:spPr bwMode="auto">
          <a:xfrm>
            <a:off x="8393112" y="6400800"/>
            <a:ext cx="36988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itchFamily="34" charset="-128"/>
              </a:defRPr>
            </a:lvl9pPr>
          </a:lstStyle>
          <a:p>
            <a:pPr algn="ctr" eaLnBrk="1" hangingPunct="1">
              <a:defRPr/>
            </a:pPr>
            <a:fld id="{CE6189B0-C75B-45C0-8BB4-9A5F551422D8}" type="slidenum">
              <a:rPr lang="en-US" altLang="en-US" smtClean="0">
                <a:solidFill>
                  <a:schemeClr val="tx1"/>
                </a:solidFill>
                <a:latin typeface="Arial" charset="0"/>
              </a:rPr>
              <a:pPr algn="ctr" eaLnBrk="1" hangingPunct="1">
                <a:defRPr/>
              </a:pPr>
              <a:t>‹#›</a:t>
            </a:fld>
            <a:endParaRPr lang="en-US" altLang="en-US" dirty="0" smtClean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1031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5211763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10"/>
          <p:cNvSpPr>
            <a:spLocks noChangeArrowheads="1"/>
          </p:cNvSpPr>
          <p:nvPr userDrawn="1"/>
        </p:nvSpPr>
        <p:spPr bwMode="auto">
          <a:xfrm>
            <a:off x="8393112" y="6400800"/>
            <a:ext cx="36988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itchFamily="34" charset="-128"/>
              </a:defRPr>
            </a:lvl9pPr>
          </a:lstStyle>
          <a:p>
            <a:pPr algn="ctr" eaLnBrk="1" hangingPunct="1">
              <a:defRPr/>
            </a:pPr>
            <a:fld id="{CE6189B0-C75B-45C0-8BB4-9A5F551422D8}" type="slidenum">
              <a:rPr lang="en-US" altLang="en-US" smtClean="0">
                <a:solidFill>
                  <a:schemeClr val="tx1"/>
                </a:solidFill>
                <a:latin typeface="Arial" charset="0"/>
              </a:rPr>
              <a:pPr algn="ctr" eaLnBrk="1" hangingPunct="1">
                <a:defRPr/>
              </a:pPr>
              <a:t>‹#›</a:t>
            </a:fld>
            <a:endParaRPr lang="en-US" altLang="en-US" dirty="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839200" cy="609600"/>
          </a:xfrm>
          <a:prstGeom prst="rect">
            <a:avLst/>
          </a:prstGeom>
        </p:spPr>
        <p:txBody>
          <a:bodyPr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622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Rectangle 10"/>
          <p:cNvSpPr>
            <a:spLocks noChangeArrowheads="1"/>
          </p:cNvSpPr>
          <p:nvPr userDrawn="1"/>
        </p:nvSpPr>
        <p:spPr bwMode="auto">
          <a:xfrm>
            <a:off x="8393112" y="6400800"/>
            <a:ext cx="36988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itchFamily="34" charset="-128"/>
              </a:defRPr>
            </a:lvl9pPr>
          </a:lstStyle>
          <a:p>
            <a:pPr algn="ctr" eaLnBrk="1" hangingPunct="1">
              <a:defRPr/>
            </a:pPr>
            <a:fld id="{CE6189B0-C75B-45C0-8BB4-9A5F551422D8}" type="slidenum">
              <a:rPr lang="en-US" altLang="en-US" smtClean="0">
                <a:solidFill>
                  <a:schemeClr val="tx1"/>
                </a:solidFill>
                <a:latin typeface="Arial" charset="0"/>
              </a:rPr>
              <a:pPr algn="ctr" eaLnBrk="1" hangingPunct="1">
                <a:defRPr/>
              </a:pPr>
              <a:t>‹#›</a:t>
            </a:fld>
            <a:endParaRPr lang="en-US" altLang="en-US" dirty="0" smtClean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8203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10"/>
          <p:cNvSpPr>
            <a:spLocks noChangeArrowheads="1"/>
          </p:cNvSpPr>
          <p:nvPr userDrawn="1"/>
        </p:nvSpPr>
        <p:spPr bwMode="auto">
          <a:xfrm>
            <a:off x="8393112" y="6400800"/>
            <a:ext cx="36988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itchFamily="34" charset="-128"/>
              </a:defRPr>
            </a:lvl9pPr>
          </a:lstStyle>
          <a:p>
            <a:pPr algn="ctr" eaLnBrk="1" hangingPunct="1">
              <a:defRPr/>
            </a:pPr>
            <a:fld id="{CE6189B0-C75B-45C0-8BB4-9A5F551422D8}" type="slidenum">
              <a:rPr lang="en-US" altLang="en-US" smtClean="0">
                <a:solidFill>
                  <a:schemeClr val="tx1"/>
                </a:solidFill>
                <a:latin typeface="Arial" charset="0"/>
              </a:rPr>
              <a:pPr algn="ctr" eaLnBrk="1" hangingPunct="1">
                <a:defRPr/>
              </a:pPr>
              <a:t>‹#›</a:t>
            </a:fld>
            <a:endParaRPr lang="en-US" altLang="en-US" dirty="0" smtClean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957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8393112" y="6400800"/>
            <a:ext cx="36988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itchFamily="34" charset="-128"/>
              </a:defRPr>
            </a:lvl9pPr>
          </a:lstStyle>
          <a:p>
            <a:pPr algn="ctr" eaLnBrk="1" hangingPunct="1">
              <a:defRPr/>
            </a:pPr>
            <a:fld id="{CE6189B0-C75B-45C0-8BB4-9A5F551422D8}" type="slidenum">
              <a:rPr lang="en-US" altLang="en-US" smtClean="0">
                <a:solidFill>
                  <a:schemeClr val="tx1"/>
                </a:solidFill>
                <a:latin typeface="Arial" charset="0"/>
              </a:rPr>
              <a:pPr algn="ctr" eaLnBrk="1" hangingPunct="1">
                <a:defRPr/>
              </a:pPr>
              <a:t>‹#›</a:t>
            </a:fld>
            <a:endParaRPr lang="en-US" altLang="en-US" dirty="0" smtClean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648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Rectangle 10"/>
          <p:cNvSpPr>
            <a:spLocks noChangeArrowheads="1"/>
          </p:cNvSpPr>
          <p:nvPr userDrawn="1"/>
        </p:nvSpPr>
        <p:spPr bwMode="auto">
          <a:xfrm>
            <a:off x="8393112" y="6400800"/>
            <a:ext cx="36988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itchFamily="34" charset="-128"/>
              </a:defRPr>
            </a:lvl9pPr>
          </a:lstStyle>
          <a:p>
            <a:pPr algn="ctr" eaLnBrk="1" hangingPunct="1">
              <a:defRPr/>
            </a:pPr>
            <a:fld id="{CE6189B0-C75B-45C0-8BB4-9A5F551422D8}" type="slidenum">
              <a:rPr lang="en-US" altLang="en-US" smtClean="0">
                <a:solidFill>
                  <a:schemeClr val="tx1"/>
                </a:solidFill>
                <a:latin typeface="Arial" charset="0"/>
              </a:rPr>
              <a:pPr algn="ctr" eaLnBrk="1" hangingPunct="1">
                <a:defRPr/>
              </a:pPr>
              <a:t>‹#›</a:t>
            </a:fld>
            <a:endParaRPr lang="en-US" altLang="en-US" dirty="0" smtClean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757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/>
          <p:cNvSpPr>
            <a:spLocks noChangeArrowheads="1"/>
          </p:cNvSpPr>
          <p:nvPr userDrawn="1"/>
        </p:nvSpPr>
        <p:spPr bwMode="auto">
          <a:xfrm>
            <a:off x="8393112" y="6400800"/>
            <a:ext cx="36988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itchFamily="34" charset="-128"/>
              </a:defRPr>
            </a:lvl9pPr>
          </a:lstStyle>
          <a:p>
            <a:pPr algn="ctr" eaLnBrk="1" hangingPunct="1">
              <a:defRPr/>
            </a:pPr>
            <a:fld id="{CE6189B0-C75B-45C0-8BB4-9A5F551422D8}" type="slidenum">
              <a:rPr lang="en-US" altLang="en-US" smtClean="0">
                <a:solidFill>
                  <a:schemeClr val="tx1"/>
                </a:solidFill>
                <a:latin typeface="Arial" charset="0"/>
              </a:rPr>
              <a:pPr algn="ctr" eaLnBrk="1" hangingPunct="1">
                <a:defRPr/>
              </a:pPr>
              <a:t>‹#›</a:t>
            </a:fld>
            <a:endParaRPr lang="en-US" altLang="en-US" dirty="0" smtClean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7691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Rectangle 10"/>
          <p:cNvSpPr>
            <a:spLocks noChangeArrowheads="1"/>
          </p:cNvSpPr>
          <p:nvPr userDrawn="1"/>
        </p:nvSpPr>
        <p:spPr bwMode="auto">
          <a:xfrm>
            <a:off x="8393112" y="6400800"/>
            <a:ext cx="36988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itchFamily="34" charset="-128"/>
              </a:defRPr>
            </a:lvl9pPr>
          </a:lstStyle>
          <a:p>
            <a:pPr algn="ctr" eaLnBrk="1" hangingPunct="1">
              <a:defRPr/>
            </a:pPr>
            <a:fld id="{CE6189B0-C75B-45C0-8BB4-9A5F551422D8}" type="slidenum">
              <a:rPr lang="en-US" altLang="en-US" smtClean="0">
                <a:solidFill>
                  <a:schemeClr val="tx1"/>
                </a:solidFill>
                <a:latin typeface="Arial" charset="0"/>
              </a:rPr>
              <a:pPr algn="ctr" eaLnBrk="1" hangingPunct="1">
                <a:defRPr/>
              </a:pPr>
              <a:t>‹#›</a:t>
            </a:fld>
            <a:endParaRPr lang="en-US" altLang="en-US" dirty="0" smtClean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8375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Rectangle 10"/>
          <p:cNvSpPr>
            <a:spLocks noChangeArrowheads="1"/>
          </p:cNvSpPr>
          <p:nvPr userDrawn="1"/>
        </p:nvSpPr>
        <p:spPr bwMode="auto">
          <a:xfrm>
            <a:off x="8393112" y="6400800"/>
            <a:ext cx="36988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itchFamily="34" charset="-128"/>
              </a:defRPr>
            </a:lvl9pPr>
          </a:lstStyle>
          <a:p>
            <a:pPr algn="ctr" eaLnBrk="1" hangingPunct="1">
              <a:defRPr/>
            </a:pPr>
            <a:fld id="{CE6189B0-C75B-45C0-8BB4-9A5F551422D8}" type="slidenum">
              <a:rPr lang="en-US" altLang="en-US" smtClean="0">
                <a:solidFill>
                  <a:schemeClr val="tx1"/>
                </a:solidFill>
                <a:latin typeface="Arial" charset="0"/>
              </a:rPr>
              <a:pPr algn="ctr" eaLnBrk="1" hangingPunct="1">
                <a:defRPr/>
              </a:pPr>
              <a:t>‹#›</a:t>
            </a:fld>
            <a:endParaRPr lang="en-US" altLang="en-US" dirty="0" smtClean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7437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248400"/>
            <a:ext cx="9144000" cy="637032"/>
          </a:xfrm>
          <a:prstGeom prst="rect">
            <a:avLst/>
          </a:prstGeom>
          <a:solidFill>
            <a:schemeClr val="bg1">
              <a:lumMod val="85000"/>
              <a:alpha val="21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nip Diagonal Corner Rectangle 7"/>
          <p:cNvSpPr/>
          <p:nvPr userDrawn="1"/>
        </p:nvSpPr>
        <p:spPr>
          <a:xfrm>
            <a:off x="0" y="0"/>
            <a:ext cx="9144000" cy="731520"/>
          </a:xfrm>
          <a:prstGeom prst="snip2DiagRect">
            <a:avLst/>
          </a:prstGeom>
          <a:solidFill>
            <a:srgbClr val="1D5F9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 descr="Avisa-logo-with-Tagline.png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749"/>
          <a:stretch/>
        </p:blipFill>
        <p:spPr>
          <a:xfrm>
            <a:off x="228600" y="6324600"/>
            <a:ext cx="1752599" cy="431799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>
            <a:off x="0" y="6248400"/>
            <a:ext cx="9144000" cy="0"/>
          </a:xfrm>
          <a:prstGeom prst="line">
            <a:avLst/>
          </a:prstGeom>
          <a:ln w="28575" cmpd="sng">
            <a:solidFill>
              <a:srgbClr val="1D5F9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 userDrawn="1"/>
        </p:nvSpPr>
        <p:spPr>
          <a:xfrm>
            <a:off x="2667000" y="6400800"/>
            <a:ext cx="42707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© Avisa Pharma Inc.</a:t>
            </a:r>
            <a:r>
              <a:rPr lang="en-US" sz="1400" b="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   	</a:t>
            </a:r>
            <a:r>
              <a:rPr lang="en-US" sz="1400" b="1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CONFIDENTIAL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2705580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Relationship Id="rId3" Type="http://schemas.openxmlformats.org/officeDocument/2006/relationships/chart" Target="../charts/char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0" y="30480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1676400"/>
            <a:ext cx="4612349" cy="204993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0" y="3269133"/>
            <a:ext cx="8991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Investor Presentation</a:t>
            </a:r>
          </a:p>
          <a:p>
            <a:pPr algn="ctr">
              <a:lnSpc>
                <a:spcPct val="120000"/>
              </a:lnSpc>
            </a:pPr>
            <a:r>
              <a:rPr 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June 2016</a:t>
            </a:r>
          </a:p>
          <a:p>
            <a:pPr algn="ctr">
              <a:lnSpc>
                <a:spcPct val="120000"/>
              </a:lnSpc>
            </a:pPr>
            <a:endParaRPr lang="en-US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  <a:p>
            <a:pPr algn="ctr">
              <a:lnSpc>
                <a:spcPct val="120000"/>
              </a:lnSpc>
            </a:pPr>
            <a:r>
              <a:rPr 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David Joseph, President 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and </a:t>
            </a:r>
            <a:r>
              <a:rPr 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CEO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0" y="5423429"/>
            <a:ext cx="914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© </a:t>
            </a:r>
            <a:r>
              <a:rPr lang="en-US" sz="1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Avisa</a:t>
            </a:r>
            <a:r>
              <a:rPr 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 Pharma Inc.</a:t>
            </a:r>
          </a:p>
          <a:p>
            <a:pPr algn="ctr">
              <a:lnSpc>
                <a:spcPct val="110000"/>
              </a:lnSpc>
            </a:pPr>
            <a:endParaRPr lang="en-US" sz="800" dirty="0" smtClean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 algn="ctr">
              <a:lnSpc>
                <a:spcPct val="110000"/>
              </a:lnSpc>
            </a:pP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Address: 1660A Old Pecos Trail, Santa Fe, NM 87505</a:t>
            </a:r>
          </a:p>
          <a:p>
            <a:pPr algn="ctr">
              <a:lnSpc>
                <a:spcPct val="110000"/>
              </a:lnSpc>
            </a:pP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 490 Lapp Road, Malvern, PA 19355</a:t>
            </a:r>
          </a:p>
          <a:p>
            <a:pPr algn="ctr">
              <a:lnSpc>
                <a:spcPct val="110000"/>
              </a:lnSpc>
            </a:pPr>
            <a:r>
              <a:rPr lang="hr-HR" sz="1400" dirty="0" smtClean="0">
                <a:solidFill>
                  <a:srgbClr val="595959"/>
                </a:solidFill>
                <a:latin typeface="Arial"/>
                <a:cs typeface="Arial"/>
              </a:rPr>
              <a:t>Work: (505) 820-1400    |    Cell: (484) 459-5076    |    Fax: (505) 226-1500</a:t>
            </a:r>
          </a:p>
          <a:p>
            <a:pPr algn="ctr">
              <a:lnSpc>
                <a:spcPct val="110000"/>
              </a:lnSpc>
            </a:pPr>
            <a:r>
              <a:rPr lang="hr-HR" sz="1400" dirty="0" smtClean="0">
                <a:solidFill>
                  <a:srgbClr val="595959"/>
                </a:solidFill>
                <a:latin typeface="Arial"/>
                <a:cs typeface="Arial"/>
              </a:rPr>
              <a:t>Email: dsj@avisapharma.com    |    </a:t>
            </a:r>
            <a:r>
              <a:rPr lang="en-US" sz="1400" dirty="0" smtClean="0">
                <a:solidFill>
                  <a:srgbClr val="595959"/>
                </a:solidFill>
                <a:latin typeface="Arial"/>
                <a:cs typeface="Arial"/>
              </a:rPr>
              <a:t>Website: www.avisapharma.com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5257800"/>
            <a:ext cx="9144000" cy="0"/>
          </a:xfrm>
          <a:prstGeom prst="line">
            <a:avLst/>
          </a:prstGeom>
          <a:ln>
            <a:solidFill>
              <a:srgbClr val="1D5F9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4996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914400"/>
            <a:ext cx="8915400" cy="5211763"/>
          </a:xfrm>
        </p:spPr>
        <p:txBody>
          <a:bodyPr/>
          <a:lstStyle/>
          <a:p>
            <a:r>
              <a:rPr lang="en-US" dirty="0"/>
              <a:t>Pneumonia in the ED Pilot Study</a:t>
            </a:r>
          </a:p>
          <a:p>
            <a:pPr lvl="1"/>
            <a:r>
              <a:rPr lang="en-US" dirty="0"/>
              <a:t>Protocol complete</a:t>
            </a:r>
          </a:p>
          <a:p>
            <a:pPr lvl="2"/>
            <a:r>
              <a:rPr lang="en-US" dirty="0"/>
              <a:t>Protocol title:  A Phase 1, open-label, multi-center evaluation of AV-U13 in the detection of urease producing bacteria in patients diagnosed with pneumonia in the emergency department</a:t>
            </a:r>
          </a:p>
          <a:p>
            <a:pPr lvl="2"/>
            <a:r>
              <a:rPr lang="en-US" dirty="0"/>
              <a:t>50 Subjects across 3 sites </a:t>
            </a:r>
          </a:p>
          <a:p>
            <a:pPr lvl="2"/>
            <a:r>
              <a:rPr lang="en-US" dirty="0"/>
              <a:t>Name of Sponsor: Justin T Baca, MD, PhD (UNM) </a:t>
            </a:r>
          </a:p>
          <a:p>
            <a:pPr lvl="2"/>
            <a:r>
              <a:rPr lang="en-US" dirty="0"/>
              <a:t>Additional Sites – Philadelphia, Boston</a:t>
            </a:r>
          </a:p>
          <a:p>
            <a:pPr lvl="1"/>
            <a:r>
              <a:rPr lang="en-US" dirty="0"/>
              <a:t>Waiting for FDA approval</a:t>
            </a:r>
          </a:p>
          <a:p>
            <a:pPr lvl="1"/>
            <a:r>
              <a:rPr lang="en-US" dirty="0"/>
              <a:t>Study targeted for Sep-Dec 2016 (with interim data available late 2016)</a:t>
            </a:r>
          </a:p>
          <a:p>
            <a:endParaRPr lang="en-US" dirty="0"/>
          </a:p>
          <a:p>
            <a:r>
              <a:rPr lang="en-US" dirty="0"/>
              <a:t>VAP Pilot Study</a:t>
            </a:r>
          </a:p>
          <a:p>
            <a:pPr lvl="1"/>
            <a:r>
              <a:rPr lang="en-US" dirty="0"/>
              <a:t>Protocol being developed</a:t>
            </a:r>
          </a:p>
          <a:p>
            <a:pPr lvl="1"/>
            <a:r>
              <a:rPr lang="en-US" dirty="0"/>
              <a:t>Study targeted for Jan-Jun 2017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Clinical – Pneumonia</a:t>
            </a:r>
          </a:p>
        </p:txBody>
      </p:sp>
    </p:spTree>
    <p:extLst>
      <p:ext uri="{BB962C8B-B14F-4D97-AF65-F5344CB8AC3E}">
        <p14:creationId xmlns:p14="http://schemas.microsoft.com/office/powerpoint/2010/main" val="1972492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914400"/>
            <a:ext cx="8991600" cy="5211763"/>
          </a:xfrm>
        </p:spPr>
        <p:txBody>
          <a:bodyPr/>
          <a:lstStyle/>
          <a:p>
            <a:r>
              <a:rPr lang="en-US" dirty="0"/>
              <a:t>Temple University COPD Pilot Study </a:t>
            </a:r>
          </a:p>
          <a:p>
            <a:pPr lvl="1"/>
            <a:r>
              <a:rPr lang="en-US" dirty="0"/>
              <a:t>Name of Sponsor: Dr. Gerry </a:t>
            </a:r>
            <a:r>
              <a:rPr lang="en-US" dirty="0" err="1"/>
              <a:t>Criner</a:t>
            </a:r>
            <a:r>
              <a:rPr lang="en-US" dirty="0"/>
              <a:t>, PI</a:t>
            </a:r>
          </a:p>
          <a:p>
            <a:pPr lvl="1"/>
            <a:r>
              <a:rPr lang="en-US" dirty="0"/>
              <a:t>Protocol: Does mouth bacterial contribute to COPD exacerbations?</a:t>
            </a:r>
          </a:p>
          <a:p>
            <a:pPr lvl="2"/>
            <a:r>
              <a:rPr lang="en-US" dirty="0"/>
              <a:t>30 patients (Smokers, Non Smoker and Controls)</a:t>
            </a:r>
          </a:p>
          <a:p>
            <a:pPr lvl="2"/>
            <a:r>
              <a:rPr lang="en-US" dirty="0"/>
              <a:t>13c urea mouth rinse followed by breath capture</a:t>
            </a:r>
          </a:p>
          <a:p>
            <a:pPr lvl="2"/>
            <a:r>
              <a:rPr lang="en-US" dirty="0"/>
              <a:t>50% complete, abstract for ATS due in Aug/Sep on interim results</a:t>
            </a:r>
          </a:p>
          <a:p>
            <a:endParaRPr lang="en-US" dirty="0"/>
          </a:p>
          <a:p>
            <a:r>
              <a:rPr lang="en-US" dirty="0"/>
              <a:t>South Africa TB Extension Study</a:t>
            </a:r>
          </a:p>
          <a:p>
            <a:pPr lvl="1"/>
            <a:r>
              <a:rPr lang="en-US" dirty="0"/>
              <a:t>Enrollment complete, awaiting final culture report </a:t>
            </a:r>
          </a:p>
          <a:p>
            <a:pPr lvl="1"/>
            <a:r>
              <a:rPr lang="en-US" dirty="0"/>
              <a:t>More HIV+ patients than earlier trial</a:t>
            </a:r>
          </a:p>
          <a:p>
            <a:pPr lvl="1"/>
            <a:r>
              <a:rPr lang="en-US" dirty="0"/>
              <a:t>Mouth rinse at zero post nebulization mitigate mouth and TB signal</a:t>
            </a:r>
          </a:p>
          <a:p>
            <a:pPr lvl="1"/>
            <a:r>
              <a:rPr lang="en-US" dirty="0"/>
              <a:t>No mouth rinse, interim showed similar results as earlier trial</a:t>
            </a:r>
            <a:br>
              <a:rPr lang="en-US" dirty="0"/>
            </a:b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76200"/>
            <a:ext cx="8991600" cy="609600"/>
          </a:xfrm>
        </p:spPr>
        <p:txBody>
          <a:bodyPr/>
          <a:lstStyle/>
          <a:p>
            <a:r>
              <a:rPr lang="en-US" dirty="0"/>
              <a:t>Clinical – Other Studies</a:t>
            </a:r>
          </a:p>
        </p:txBody>
      </p:sp>
    </p:spTree>
    <p:extLst>
      <p:ext uri="{BB962C8B-B14F-4D97-AF65-F5344CB8AC3E}">
        <p14:creationId xmlns:p14="http://schemas.microsoft.com/office/powerpoint/2010/main" val="1769540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t="6050" r="9091" b="2896"/>
          <a:stretch/>
        </p:blipFill>
        <p:spPr>
          <a:xfrm>
            <a:off x="5334000" y="3515929"/>
            <a:ext cx="3581400" cy="2694740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914400"/>
            <a:ext cx="5486400" cy="5211763"/>
          </a:xfrm>
        </p:spPr>
        <p:txBody>
          <a:bodyPr/>
          <a:lstStyle/>
          <a:p>
            <a:r>
              <a:rPr lang="en-US" dirty="0" smtClean="0"/>
              <a:t>Pseudomonas in </a:t>
            </a:r>
            <a:r>
              <a:rPr lang="en-US" dirty="0"/>
              <a:t>Cystic Fibrosis</a:t>
            </a:r>
            <a:endParaRPr lang="en-US" dirty="0" smtClean="0"/>
          </a:p>
          <a:p>
            <a:pPr lvl="1"/>
            <a:r>
              <a:rPr lang="en-US" dirty="0" smtClean="0"/>
              <a:t>Proof of Concept Study (2014)</a:t>
            </a:r>
          </a:p>
          <a:p>
            <a:pPr lvl="2"/>
            <a:r>
              <a:rPr lang="en-US" dirty="0"/>
              <a:t>Safety </a:t>
            </a:r>
            <a:r>
              <a:rPr lang="en-US" dirty="0" smtClean="0"/>
              <a:t>&amp; efficacy demonstrated</a:t>
            </a:r>
            <a:endParaRPr lang="en-US" dirty="0"/>
          </a:p>
          <a:p>
            <a:pPr lvl="2"/>
            <a:r>
              <a:rPr lang="en-US" dirty="0" smtClean="0"/>
              <a:t>Compared </a:t>
            </a:r>
            <a:r>
              <a:rPr lang="en-US" dirty="0"/>
              <a:t>20 and 50 mg </a:t>
            </a:r>
            <a:r>
              <a:rPr lang="en-US" dirty="0" smtClean="0"/>
              <a:t>doses</a:t>
            </a:r>
            <a:endParaRPr lang="en-US" dirty="0"/>
          </a:p>
          <a:p>
            <a:pPr lvl="2"/>
            <a:r>
              <a:rPr lang="en-US" dirty="0" smtClean="0"/>
              <a:t>6 subjects (3 with infection)</a:t>
            </a:r>
          </a:p>
          <a:p>
            <a:pPr lvl="1"/>
            <a:r>
              <a:rPr lang="en-US" dirty="0" smtClean="0"/>
              <a:t>Pilot: HCAP in ER (beginning in Q3)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Tuberculosis </a:t>
            </a:r>
            <a:r>
              <a:rPr lang="en-US" dirty="0"/>
              <a:t>(TB)</a:t>
            </a:r>
          </a:p>
          <a:p>
            <a:pPr lvl="1"/>
            <a:r>
              <a:rPr lang="en-US" dirty="0"/>
              <a:t>Proof of Concept Study (</a:t>
            </a:r>
            <a:r>
              <a:rPr lang="en-US" dirty="0" smtClean="0"/>
              <a:t>2015)</a:t>
            </a:r>
            <a:endParaRPr lang="en-US" dirty="0"/>
          </a:p>
          <a:p>
            <a:pPr lvl="2"/>
            <a:r>
              <a:rPr lang="en-US" dirty="0" smtClean="0"/>
              <a:t>29 subjects (</a:t>
            </a:r>
            <a:r>
              <a:rPr lang="en-US" dirty="0"/>
              <a:t>21 </a:t>
            </a:r>
            <a:r>
              <a:rPr lang="en-US" dirty="0" smtClean="0"/>
              <a:t>with TB)</a:t>
            </a:r>
          </a:p>
          <a:p>
            <a:pPr lvl="2"/>
            <a:r>
              <a:rPr lang="en-US" dirty="0"/>
              <a:t>Safety &amp; efficacy demonstrated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Extending study to optimize nebulization and breath collection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Clinical </a:t>
            </a:r>
            <a:r>
              <a:rPr lang="en-US" dirty="0" smtClean="0"/>
              <a:t>Validation</a:t>
            </a:r>
            <a:endParaRPr lang="en-US" dirty="0"/>
          </a:p>
        </p:txBody>
      </p:sp>
      <p:graphicFrame>
        <p:nvGraphicFramePr>
          <p:cNvPr id="4" name="C 1"/>
          <p:cNvGraphicFramePr/>
          <p:nvPr>
            <p:extLst>
              <p:ext uri="{D42A27DB-BD31-4B8C-83A1-F6EECF244321}">
                <p14:modId xmlns:p14="http://schemas.microsoft.com/office/powerpoint/2010/main" val="3443486679"/>
              </p:ext>
            </p:extLst>
          </p:nvPr>
        </p:nvGraphicFramePr>
        <p:xfrm>
          <a:off x="4979670" y="883092"/>
          <a:ext cx="4038600" cy="26557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152400" y="3429000"/>
            <a:ext cx="8839200" cy="0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2389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"/>
          <p:cNvSpPr txBox="1">
            <a:spLocks/>
          </p:cNvSpPr>
          <p:nvPr/>
        </p:nvSpPr>
        <p:spPr>
          <a:xfrm>
            <a:off x="4572000" y="3905250"/>
            <a:ext cx="3429000" cy="23161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Device: </a:t>
            </a:r>
            <a:r>
              <a:rPr lang="en-US" dirty="0" smtClean="0">
                <a:solidFill>
                  <a:srgbClr val="000000"/>
                </a:solidFill>
              </a:rPr>
              <a:t>AVISAR</a:t>
            </a:r>
            <a:r>
              <a:rPr lang="en-US" baseline="30000" dirty="0" smtClean="0">
                <a:solidFill>
                  <a:srgbClr val="000000"/>
                </a:solidFill>
              </a:rPr>
              <a:t>TM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Laser spectrometer w/ nebulizer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6" name="Picture 5" descr="AVISAR-with-Solo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27" t="9654" r="22541" b="22321"/>
          <a:stretch/>
        </p:blipFill>
        <p:spPr>
          <a:xfrm>
            <a:off x="6172200" y="4245118"/>
            <a:ext cx="2819400" cy="1980422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Simple, Inexpensive System to Measure the Whole Lung</a:t>
            </a:r>
          </a:p>
          <a:p>
            <a:pPr lvl="1"/>
            <a:r>
              <a:rPr lang="en-US" dirty="0" smtClean="0"/>
              <a:t>10 minute breath test leverages existing agents and technology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Agent: </a:t>
            </a:r>
            <a:r>
              <a:rPr lang="en-US" dirty="0">
                <a:solidFill>
                  <a:srgbClr val="000000"/>
                </a:solidFill>
              </a:rPr>
              <a:t>AV-U13 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baseline="30000" dirty="0">
                <a:solidFill>
                  <a:srgbClr val="000000"/>
                </a:solidFill>
              </a:rPr>
              <a:t>13</a:t>
            </a:r>
            <a:r>
              <a:rPr lang="en-US" dirty="0">
                <a:solidFill>
                  <a:srgbClr val="000000"/>
                </a:solidFill>
              </a:rPr>
              <a:t>C-urea</a:t>
            </a:r>
            <a:r>
              <a:rPr lang="en-US" dirty="0" smtClean="0">
                <a:solidFill>
                  <a:srgbClr val="000000"/>
                </a:solidFill>
              </a:rPr>
              <a:t>)</a:t>
            </a:r>
          </a:p>
          <a:p>
            <a:pPr lvl="1"/>
            <a:r>
              <a:rPr lang="en-US" dirty="0" smtClean="0"/>
              <a:t>Safe, non-radioactive</a:t>
            </a:r>
            <a:r>
              <a:rPr lang="en-US" dirty="0"/>
              <a:t>, </a:t>
            </a:r>
            <a:r>
              <a:rPr lang="en-US" dirty="0" smtClean="0"/>
              <a:t>stable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Avisa</a:t>
            </a:r>
            <a:r>
              <a:rPr lang="en-US" dirty="0" smtClean="0"/>
              <a:t> Platform Technology</a:t>
            </a:r>
            <a:endParaRPr lang="en-US" dirty="0"/>
          </a:p>
        </p:txBody>
      </p:sp>
      <p:pic>
        <p:nvPicPr>
          <p:cNvPr id="4" name="Picture 3" descr="procedur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371" y="1778318"/>
            <a:ext cx="8285934" cy="1955482"/>
          </a:xfrm>
          <a:prstGeom prst="rect">
            <a:avLst/>
          </a:prstGeom>
        </p:spPr>
      </p:pic>
      <p:pic>
        <p:nvPicPr>
          <p:cNvPr id="1026" name="Picture 2" descr="Formula black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955199"/>
            <a:ext cx="38100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Straight Connector 9"/>
          <p:cNvCxnSpPr>
            <a:stCxn id="2" idx="2"/>
          </p:cNvCxnSpPr>
          <p:nvPr/>
        </p:nvCxnSpPr>
        <p:spPr>
          <a:xfrm flipV="1">
            <a:off x="4572000" y="3962400"/>
            <a:ext cx="0" cy="216376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5119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Speed</a:t>
            </a:r>
          </a:p>
          <a:p>
            <a:pPr lvl="1"/>
            <a:r>
              <a:rPr lang="en-US" dirty="0" smtClean="0"/>
              <a:t>Rapid detection (less </a:t>
            </a:r>
            <a:r>
              <a:rPr lang="en-US" dirty="0"/>
              <a:t>than 10 minutes, start to </a:t>
            </a:r>
            <a:r>
              <a:rPr lang="en-US" dirty="0" smtClean="0"/>
              <a:t>finish)</a:t>
            </a:r>
          </a:p>
          <a:p>
            <a:r>
              <a:rPr lang="en-US" dirty="0" smtClean="0"/>
              <a:t>Reliability</a:t>
            </a:r>
          </a:p>
          <a:p>
            <a:pPr lvl="1"/>
            <a:r>
              <a:rPr lang="en-US" dirty="0" smtClean="0"/>
              <a:t>Accurate </a:t>
            </a:r>
            <a:r>
              <a:rPr lang="en-US" dirty="0"/>
              <a:t>and </a:t>
            </a:r>
            <a:r>
              <a:rPr lang="en-US" dirty="0" smtClean="0"/>
              <a:t>repeatable measurements</a:t>
            </a:r>
          </a:p>
          <a:p>
            <a:r>
              <a:rPr lang="en-US" dirty="0"/>
              <a:t>Ease of Use</a:t>
            </a:r>
          </a:p>
          <a:p>
            <a:pPr lvl="1"/>
            <a:r>
              <a:rPr lang="en-US" dirty="0"/>
              <a:t>Simple to Operate with s</a:t>
            </a:r>
            <a:r>
              <a:rPr lang="en-US" dirty="0">
                <a:solidFill>
                  <a:srgbClr val="000000"/>
                </a:solidFill>
              </a:rPr>
              <a:t>ingle use disposable kit</a:t>
            </a:r>
            <a:endParaRPr lang="en-US" dirty="0"/>
          </a:p>
          <a:p>
            <a:r>
              <a:rPr lang="en-US" dirty="0" smtClean="0"/>
              <a:t>Flexible</a:t>
            </a:r>
            <a:endParaRPr lang="en-US" dirty="0"/>
          </a:p>
          <a:p>
            <a:pPr lvl="1"/>
            <a:r>
              <a:rPr lang="en-US" dirty="0"/>
              <a:t>Operable from rural developing country settings to modern hospitals</a:t>
            </a:r>
          </a:p>
          <a:p>
            <a:r>
              <a:rPr lang="en-US" dirty="0" smtClean="0"/>
              <a:t>Cost</a:t>
            </a:r>
          </a:p>
          <a:p>
            <a:pPr lvl="1"/>
            <a:r>
              <a:rPr lang="en-US" dirty="0" smtClean="0"/>
              <a:t>Lowers overall expense for patients, hospitals, and payers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Avisa</a:t>
            </a:r>
            <a:r>
              <a:rPr lang="en-US" dirty="0" smtClean="0"/>
              <a:t> Platform Advantages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480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Broad Intellectual Property Protection</a:t>
            </a:r>
          </a:p>
          <a:p>
            <a:endParaRPr lang="en-US" dirty="0"/>
          </a:p>
          <a:p>
            <a:r>
              <a:rPr lang="en-US" dirty="0" smtClean="0"/>
              <a:t>Biomarkers</a:t>
            </a:r>
            <a:endParaRPr lang="en-US" dirty="0"/>
          </a:p>
          <a:p>
            <a:pPr lvl="1"/>
            <a:r>
              <a:rPr lang="en-US" dirty="0" smtClean="0"/>
              <a:t>Two core patents issued for </a:t>
            </a:r>
            <a:r>
              <a:rPr lang="en-US" dirty="0"/>
              <a:t>P. </a:t>
            </a:r>
            <a:r>
              <a:rPr lang="en-US" dirty="0" err="1"/>
              <a:t>aruginosa</a:t>
            </a:r>
            <a:r>
              <a:rPr lang="en-US" dirty="0"/>
              <a:t> and TB </a:t>
            </a:r>
            <a:endParaRPr lang="en-US" dirty="0" smtClean="0"/>
          </a:p>
          <a:p>
            <a:pPr lvl="1"/>
            <a:r>
              <a:rPr lang="en-US" dirty="0" smtClean="0"/>
              <a:t>Broadening reissued patent expands to cover all urease pathogens</a:t>
            </a:r>
          </a:p>
          <a:p>
            <a:pPr lvl="1"/>
            <a:r>
              <a:rPr lang="en-US" dirty="0" smtClean="0"/>
              <a:t>Four patents pending and new filings </a:t>
            </a:r>
          </a:p>
          <a:p>
            <a:endParaRPr lang="en-US" dirty="0"/>
          </a:p>
          <a:p>
            <a:r>
              <a:rPr lang="en-US" dirty="0" smtClean="0"/>
              <a:t>AVISAR</a:t>
            </a:r>
          </a:p>
          <a:p>
            <a:pPr lvl="1"/>
            <a:r>
              <a:rPr lang="en-US" dirty="0" smtClean="0"/>
              <a:t>Four patents pending</a:t>
            </a:r>
            <a:r>
              <a:rPr lang="en-US" dirty="0"/>
              <a:t> and new filings </a:t>
            </a:r>
            <a:endParaRPr lang="en-US" dirty="0" smtClean="0"/>
          </a:p>
          <a:p>
            <a:pPr lvl="1"/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Intellectual </a:t>
            </a:r>
            <a:r>
              <a:rPr lang="en-US" dirty="0" smtClean="0"/>
              <a:t>Property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502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Commercialization </a:t>
            </a:r>
            <a:r>
              <a:rPr lang="en-US" dirty="0" smtClean="0"/>
              <a:t>Timeline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250393" y="1600200"/>
            <a:ext cx="1870131" cy="323024"/>
          </a:xfrm>
          <a:prstGeom prst="roundRect">
            <a:avLst>
              <a:gd name="adj" fmla="val 4479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 1-4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214396" y="1145173"/>
            <a:ext cx="785340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926068" y="914400"/>
            <a:ext cx="0" cy="46482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8302125" y="914400"/>
            <a:ext cx="0" cy="46482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384754" y="914400"/>
            <a:ext cx="0" cy="46482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6843440" y="914400"/>
            <a:ext cx="0" cy="46482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281455" y="838200"/>
            <a:ext cx="10807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2012-2015</a:t>
            </a:r>
            <a:endParaRPr lang="en-US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5799353" y="840373"/>
            <a:ext cx="6014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2018</a:t>
            </a:r>
            <a:endParaRPr lang="en-US" sz="1600" dirty="0"/>
          </a:p>
        </p:txBody>
      </p:sp>
      <p:sp>
        <p:nvSpPr>
          <p:cNvPr id="21" name="TextBox 20"/>
          <p:cNvSpPr txBox="1"/>
          <p:nvPr/>
        </p:nvSpPr>
        <p:spPr>
          <a:xfrm>
            <a:off x="7239000" y="840373"/>
            <a:ext cx="6014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2019</a:t>
            </a:r>
            <a:endParaRPr lang="en-US" sz="1600" dirty="0"/>
          </a:p>
        </p:txBody>
      </p:sp>
      <p:sp>
        <p:nvSpPr>
          <p:cNvPr id="23" name="TextBox 22"/>
          <p:cNvSpPr txBox="1"/>
          <p:nvPr/>
        </p:nvSpPr>
        <p:spPr>
          <a:xfrm>
            <a:off x="8363761" y="838200"/>
            <a:ext cx="7040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2020+</a:t>
            </a:r>
            <a:endParaRPr lang="en-US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4351553" y="838200"/>
            <a:ext cx="6014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2017</a:t>
            </a:r>
            <a:endParaRPr lang="en-US" sz="1600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2467383" y="914400"/>
            <a:ext cx="0" cy="46482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903753" y="838200"/>
            <a:ext cx="6014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2016</a:t>
            </a:r>
            <a:endParaRPr lang="en-US" sz="1600" dirty="0"/>
          </a:p>
        </p:txBody>
      </p:sp>
      <p:sp>
        <p:nvSpPr>
          <p:cNvPr id="28" name="Rounded Rectangle 27"/>
          <p:cNvSpPr/>
          <p:nvPr/>
        </p:nvSpPr>
        <p:spPr>
          <a:xfrm>
            <a:off x="1245001" y="3398826"/>
            <a:ext cx="997114" cy="854244"/>
          </a:xfrm>
          <a:prstGeom prst="roundRect">
            <a:avLst>
              <a:gd name="adj" fmla="val 447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Proof of Concept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2242114" y="4724400"/>
            <a:ext cx="1258470" cy="323024"/>
          </a:xfrm>
          <a:prstGeom prst="roundRect">
            <a:avLst>
              <a:gd name="adj" fmla="val 4479"/>
            </a:avLst>
          </a:prstGeom>
          <a:solidFill>
            <a:schemeClr val="accent4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Pilots</a:t>
            </a:r>
            <a:endParaRPr lang="en-US" dirty="0"/>
          </a:p>
        </p:txBody>
      </p:sp>
      <p:sp>
        <p:nvSpPr>
          <p:cNvPr id="31" name="Rounded Rectangle 30"/>
          <p:cNvSpPr/>
          <p:nvPr/>
        </p:nvSpPr>
        <p:spPr>
          <a:xfrm>
            <a:off x="3272928" y="3395739"/>
            <a:ext cx="621850" cy="323024"/>
          </a:xfrm>
          <a:prstGeom prst="roundRect">
            <a:avLst>
              <a:gd name="adj" fmla="val 447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Pilot</a:t>
            </a:r>
            <a:endParaRPr lang="en-US" dirty="0"/>
          </a:p>
        </p:txBody>
      </p:sp>
      <p:sp>
        <p:nvSpPr>
          <p:cNvPr id="32" name="Rounded Rectangle 31"/>
          <p:cNvSpPr/>
          <p:nvPr/>
        </p:nvSpPr>
        <p:spPr>
          <a:xfrm>
            <a:off x="5101725" y="3395739"/>
            <a:ext cx="1447800" cy="323024"/>
          </a:xfrm>
          <a:prstGeom prst="roundRect">
            <a:avLst>
              <a:gd name="adj" fmla="val 447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U.S. Pivotal</a:t>
            </a:r>
            <a:endParaRPr lang="en-US" dirty="0"/>
          </a:p>
        </p:txBody>
      </p:sp>
      <p:sp>
        <p:nvSpPr>
          <p:cNvPr id="34" name="Rounded Rectangle 33"/>
          <p:cNvSpPr/>
          <p:nvPr/>
        </p:nvSpPr>
        <p:spPr>
          <a:xfrm>
            <a:off x="3165435" y="1600200"/>
            <a:ext cx="522516" cy="323024"/>
          </a:xfrm>
          <a:prstGeom prst="roundRect">
            <a:avLst>
              <a:gd name="adj" fmla="val 4479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v5</a:t>
            </a:r>
            <a:endParaRPr lang="en-US" dirty="0"/>
          </a:p>
        </p:txBody>
      </p:sp>
      <p:sp>
        <p:nvSpPr>
          <p:cNvPr id="35" name="Rounded Rectangle 34"/>
          <p:cNvSpPr/>
          <p:nvPr/>
        </p:nvSpPr>
        <p:spPr>
          <a:xfrm>
            <a:off x="3733800" y="1600041"/>
            <a:ext cx="1338942" cy="323024"/>
          </a:xfrm>
          <a:prstGeom prst="roundRect">
            <a:avLst>
              <a:gd name="adj" fmla="val 4479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vFlex</a:t>
            </a:r>
            <a:endParaRPr lang="en-US" dirty="0"/>
          </a:p>
        </p:txBody>
      </p:sp>
      <p:sp>
        <p:nvSpPr>
          <p:cNvPr id="36" name="Rounded Rectangle 35"/>
          <p:cNvSpPr/>
          <p:nvPr/>
        </p:nvSpPr>
        <p:spPr>
          <a:xfrm>
            <a:off x="5418907" y="3936600"/>
            <a:ext cx="1393373" cy="323024"/>
          </a:xfrm>
          <a:prstGeom prst="roundRect">
            <a:avLst>
              <a:gd name="adj" fmla="val 447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U.S. Pivotal</a:t>
            </a:r>
            <a:endParaRPr lang="en-US" dirty="0"/>
          </a:p>
        </p:txBody>
      </p:sp>
      <p:sp>
        <p:nvSpPr>
          <p:cNvPr id="38" name="Rounded Rectangle 37"/>
          <p:cNvSpPr/>
          <p:nvPr/>
        </p:nvSpPr>
        <p:spPr>
          <a:xfrm>
            <a:off x="5101724" y="4724400"/>
            <a:ext cx="3508876" cy="323024"/>
          </a:xfrm>
          <a:prstGeom prst="roundRect">
            <a:avLst>
              <a:gd name="adj" fmla="val 4479"/>
            </a:avLst>
          </a:prstGeom>
          <a:solidFill>
            <a:schemeClr val="accent4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China Development &amp; Trials</a:t>
            </a:r>
            <a:endParaRPr lang="en-US" dirty="0"/>
          </a:p>
        </p:txBody>
      </p:sp>
      <p:sp>
        <p:nvSpPr>
          <p:cNvPr id="41" name="Rounded Rectangle 40"/>
          <p:cNvSpPr/>
          <p:nvPr/>
        </p:nvSpPr>
        <p:spPr>
          <a:xfrm>
            <a:off x="3956826" y="3936600"/>
            <a:ext cx="688651" cy="323024"/>
          </a:xfrm>
          <a:prstGeom prst="roundRect">
            <a:avLst>
              <a:gd name="adj" fmla="val 447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Pilot</a:t>
            </a:r>
            <a:endParaRPr lang="en-US" dirty="0"/>
          </a:p>
        </p:txBody>
      </p:sp>
      <p:sp>
        <p:nvSpPr>
          <p:cNvPr id="42" name="Rounded Rectangle 41"/>
          <p:cNvSpPr/>
          <p:nvPr/>
        </p:nvSpPr>
        <p:spPr>
          <a:xfrm>
            <a:off x="6877571" y="3930045"/>
            <a:ext cx="1384977" cy="323024"/>
          </a:xfrm>
          <a:prstGeom prst="roundRect">
            <a:avLst>
              <a:gd name="adj" fmla="val 447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FDA</a:t>
            </a:r>
            <a:endParaRPr lang="en-US" dirty="0"/>
          </a:p>
        </p:txBody>
      </p:sp>
      <p:sp>
        <p:nvSpPr>
          <p:cNvPr id="44" name="Rounded Rectangle 43"/>
          <p:cNvSpPr/>
          <p:nvPr/>
        </p:nvSpPr>
        <p:spPr>
          <a:xfrm>
            <a:off x="6598508" y="3395739"/>
            <a:ext cx="1447800" cy="323024"/>
          </a:xfrm>
          <a:prstGeom prst="roundRect">
            <a:avLst>
              <a:gd name="adj" fmla="val 447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FDA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19050" y="1113273"/>
            <a:ext cx="274902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u="sng" dirty="0" smtClean="0"/>
              <a:t>Product Development</a:t>
            </a:r>
            <a:endParaRPr lang="en-US" sz="2200" b="1" u="sng" dirty="0"/>
          </a:p>
        </p:txBody>
      </p:sp>
      <p:sp>
        <p:nvSpPr>
          <p:cNvPr id="52" name="TextBox 51"/>
          <p:cNvSpPr txBox="1"/>
          <p:nvPr/>
        </p:nvSpPr>
        <p:spPr>
          <a:xfrm>
            <a:off x="19050" y="2892543"/>
            <a:ext cx="261289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u="sng" dirty="0" smtClean="0"/>
              <a:t>Clinical &amp; Regulatory</a:t>
            </a:r>
            <a:endParaRPr lang="en-US" sz="2200" b="1" u="sng" dirty="0"/>
          </a:p>
        </p:txBody>
      </p:sp>
      <p:sp>
        <p:nvSpPr>
          <p:cNvPr id="55" name="Right Arrow 54"/>
          <p:cNvSpPr/>
          <p:nvPr/>
        </p:nvSpPr>
        <p:spPr>
          <a:xfrm>
            <a:off x="1214396" y="5742611"/>
            <a:ext cx="2451782" cy="393299"/>
          </a:xfrm>
          <a:prstGeom prst="rightArrow">
            <a:avLst>
              <a:gd name="adj1" fmla="val 75000"/>
              <a:gd name="adj2" fmla="val 5000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Series A &amp; A-1</a:t>
            </a:r>
            <a:endParaRPr lang="en-US" dirty="0"/>
          </a:p>
        </p:txBody>
      </p:sp>
      <p:sp>
        <p:nvSpPr>
          <p:cNvPr id="58" name="Right Arrow 57"/>
          <p:cNvSpPr/>
          <p:nvPr/>
        </p:nvSpPr>
        <p:spPr>
          <a:xfrm>
            <a:off x="3724684" y="5742611"/>
            <a:ext cx="3087596" cy="393299"/>
          </a:xfrm>
          <a:prstGeom prst="rightArrow">
            <a:avLst>
              <a:gd name="adj1" fmla="val 75000"/>
              <a:gd name="adj2" fmla="val 5000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Series B</a:t>
            </a:r>
            <a:endParaRPr lang="en-US" dirty="0"/>
          </a:p>
        </p:txBody>
      </p:sp>
      <p:sp>
        <p:nvSpPr>
          <p:cNvPr id="61" name="Right Arrow 60"/>
          <p:cNvSpPr/>
          <p:nvPr/>
        </p:nvSpPr>
        <p:spPr>
          <a:xfrm>
            <a:off x="6880860" y="5742611"/>
            <a:ext cx="1843366" cy="393299"/>
          </a:xfrm>
          <a:prstGeom prst="rightArrow">
            <a:avLst>
              <a:gd name="adj1" fmla="val 75000"/>
              <a:gd name="adj2" fmla="val 5000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Series C</a:t>
            </a:r>
            <a:endParaRPr 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19050" y="5299710"/>
            <a:ext cx="129554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u="sng" dirty="0" smtClean="0"/>
              <a:t>Financing</a:t>
            </a:r>
            <a:endParaRPr lang="en-US" sz="2200" b="1" u="sng" dirty="0"/>
          </a:p>
        </p:txBody>
      </p:sp>
      <p:pic>
        <p:nvPicPr>
          <p:cNvPr id="1026" name="Picture 2" descr="http://www.elm.org/wp-content/uploads/2014/05/gold-star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5778" y="3322535"/>
            <a:ext cx="421149" cy="421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2" descr="http://www.elm.org/wp-content/uploads/2014/05/gold-star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3077" y="3862475"/>
            <a:ext cx="421149" cy="421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8" name="Rounded Rectangle 47"/>
          <p:cNvSpPr/>
          <p:nvPr/>
        </p:nvSpPr>
        <p:spPr>
          <a:xfrm>
            <a:off x="1245016" y="2115376"/>
            <a:ext cx="1020982" cy="323024"/>
          </a:xfrm>
          <a:prstGeom prst="roundRect">
            <a:avLst>
              <a:gd name="adj" fmla="val 4479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 Batch</a:t>
            </a:r>
            <a:endParaRPr lang="en-US" dirty="0"/>
          </a:p>
        </p:txBody>
      </p:sp>
      <p:sp>
        <p:nvSpPr>
          <p:cNvPr id="49" name="Rounded Rectangle 48"/>
          <p:cNvSpPr/>
          <p:nvPr/>
        </p:nvSpPr>
        <p:spPr>
          <a:xfrm>
            <a:off x="3724683" y="2115376"/>
            <a:ext cx="923517" cy="323024"/>
          </a:xfrm>
          <a:prstGeom prst="roundRect">
            <a:avLst>
              <a:gd name="adj" fmla="val 4479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 Batch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152400" y="1565910"/>
            <a:ext cx="884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i="1" dirty="0" smtClean="0"/>
              <a:t>AVISAR</a:t>
            </a:r>
            <a:endParaRPr lang="en-US" b="1" i="1" dirty="0"/>
          </a:p>
        </p:txBody>
      </p:sp>
      <p:sp>
        <p:nvSpPr>
          <p:cNvPr id="54" name="TextBox 53"/>
          <p:cNvSpPr txBox="1"/>
          <p:nvPr/>
        </p:nvSpPr>
        <p:spPr>
          <a:xfrm>
            <a:off x="119885" y="2267188"/>
            <a:ext cx="899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i="1" dirty="0"/>
              <a:t>AV-U13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72757" y="3239869"/>
            <a:ext cx="9941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i="1" dirty="0" err="1" smtClean="0"/>
              <a:t>Pneu</a:t>
            </a:r>
            <a:r>
              <a:rPr lang="en-US" b="1" i="1" dirty="0" smtClean="0"/>
              <a:t> for</a:t>
            </a:r>
          </a:p>
          <a:p>
            <a:pPr algn="ctr"/>
            <a:r>
              <a:rPr lang="en-US" b="1" i="1" dirty="0" smtClean="0"/>
              <a:t>ED</a:t>
            </a:r>
            <a:endParaRPr lang="en-US" b="1" i="1" dirty="0"/>
          </a:p>
        </p:txBody>
      </p:sp>
      <p:sp>
        <p:nvSpPr>
          <p:cNvPr id="57" name="TextBox 56"/>
          <p:cNvSpPr txBox="1"/>
          <p:nvPr/>
        </p:nvSpPr>
        <p:spPr>
          <a:xfrm>
            <a:off x="159641" y="4572000"/>
            <a:ext cx="12538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i="1" dirty="0" smtClean="0"/>
              <a:t>TB in China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4996" y="3773269"/>
            <a:ext cx="11380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i="1" dirty="0" err="1" smtClean="0"/>
              <a:t>Pneu</a:t>
            </a:r>
            <a:r>
              <a:rPr lang="en-US" b="1" i="1" dirty="0" smtClean="0"/>
              <a:t> for</a:t>
            </a:r>
          </a:p>
          <a:p>
            <a:pPr algn="ctr"/>
            <a:r>
              <a:rPr lang="en-US" b="1" i="1" dirty="0" smtClean="0"/>
              <a:t>Ventilator</a:t>
            </a:r>
            <a:endParaRPr lang="en-US" b="1" i="1" dirty="0"/>
          </a:p>
        </p:txBody>
      </p:sp>
      <p:sp>
        <p:nvSpPr>
          <p:cNvPr id="63" name="Rounded Rectangle 62"/>
          <p:cNvSpPr/>
          <p:nvPr/>
        </p:nvSpPr>
        <p:spPr>
          <a:xfrm>
            <a:off x="3731894" y="2496376"/>
            <a:ext cx="923517" cy="323024"/>
          </a:xfrm>
          <a:prstGeom prst="roundRect">
            <a:avLst>
              <a:gd name="adj" fmla="val 4479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TOX</a:t>
            </a:r>
          </a:p>
        </p:txBody>
      </p:sp>
      <p:sp>
        <p:nvSpPr>
          <p:cNvPr id="65" name="Rounded Rectangle 64"/>
          <p:cNvSpPr/>
          <p:nvPr/>
        </p:nvSpPr>
        <p:spPr>
          <a:xfrm>
            <a:off x="4219983" y="3398825"/>
            <a:ext cx="428217" cy="323024"/>
          </a:xfrm>
          <a:prstGeom prst="roundRect">
            <a:avLst>
              <a:gd name="adj" fmla="val 447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…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0723" y="3821430"/>
            <a:ext cx="859877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152400" y="4572000"/>
            <a:ext cx="8571826" cy="609600"/>
          </a:xfrm>
          <a:prstGeom prst="roundRect">
            <a:avLst/>
          </a:prstGeom>
          <a:noFill/>
          <a:ln w="31750"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98595" y="4804734"/>
            <a:ext cx="1258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i="1" dirty="0" smtClean="0">
                <a:solidFill>
                  <a:srgbClr val="7030A0"/>
                </a:solidFill>
              </a:rPr>
              <a:t>if Partner $</a:t>
            </a:r>
          </a:p>
        </p:txBody>
      </p:sp>
    </p:spTree>
    <p:extLst>
      <p:ext uri="{BB962C8B-B14F-4D97-AF65-F5344CB8AC3E}">
        <p14:creationId xmlns:p14="http://schemas.microsoft.com/office/powerpoint/2010/main" val="48831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Business Model</a:t>
            </a:r>
          </a:p>
          <a:p>
            <a:pPr lvl="1"/>
            <a:r>
              <a:rPr lang="en-US" dirty="0" smtClean="0"/>
              <a:t>Sell kits</a:t>
            </a:r>
          </a:p>
          <a:p>
            <a:pPr lvl="1"/>
            <a:r>
              <a:rPr lang="en-US" dirty="0" smtClean="0"/>
              <a:t>Razor/Razorblade</a:t>
            </a:r>
          </a:p>
          <a:p>
            <a:endParaRPr lang="en-US" dirty="0" smtClean="0"/>
          </a:p>
          <a:p>
            <a:r>
              <a:rPr lang="en-US" dirty="0" smtClean="0"/>
              <a:t>Unit Economics</a:t>
            </a:r>
            <a:endParaRPr lang="en-US" dirty="0"/>
          </a:p>
          <a:p>
            <a:pPr lvl="1"/>
            <a:r>
              <a:rPr lang="en-US" dirty="0" smtClean="0"/>
              <a:t>AVISAR Unit: $</a:t>
            </a:r>
            <a:r>
              <a:rPr lang="en-US" dirty="0"/>
              <a:t>20,000 </a:t>
            </a:r>
            <a:r>
              <a:rPr lang="en-US" dirty="0" smtClean="0"/>
              <a:t>(&lt;$</a:t>
            </a:r>
            <a:r>
              <a:rPr lang="en-US" dirty="0"/>
              <a:t>5,000 </a:t>
            </a:r>
            <a:r>
              <a:rPr lang="en-US" dirty="0" smtClean="0"/>
              <a:t>COGS)</a:t>
            </a:r>
          </a:p>
          <a:p>
            <a:pPr lvl="1"/>
            <a:r>
              <a:rPr lang="en-US" dirty="0" smtClean="0"/>
              <a:t>Disposable Test: $140 CPT Code (&lt;$40 COGS)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Model </a:t>
            </a:r>
            <a:r>
              <a:rPr lang="en-US" dirty="0" smtClean="0"/>
              <a:t>&amp; Unit Economics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075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Assumes Just 2 U.S. Products: Pneumonia in the ED and VAP</a:t>
            </a:r>
          </a:p>
          <a:p>
            <a:r>
              <a:rPr lang="en-US" sz="2000" dirty="0"/>
              <a:t>Penetration (2030): Hospital 48%; ED Cases 36%; Vent Cases 48%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Strategy – Initial Market Commercialization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1" y="1745364"/>
            <a:ext cx="8839198" cy="4426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3293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708949"/>
            <a:ext cx="8839200" cy="5463251"/>
          </a:xfrm>
        </p:spPr>
        <p:txBody>
          <a:bodyPr/>
          <a:lstStyle/>
          <a:p>
            <a:r>
              <a:rPr lang="en-US" dirty="0"/>
              <a:t>Sources</a:t>
            </a:r>
          </a:p>
          <a:p>
            <a:pPr lvl="1"/>
            <a:r>
              <a:rPr lang="en-US" dirty="0"/>
              <a:t>New equity: $15.0 </a:t>
            </a:r>
            <a:r>
              <a:rPr lang="en-US" dirty="0" smtClean="0"/>
              <a:t>million</a:t>
            </a:r>
          </a:p>
          <a:p>
            <a:pPr lvl="1"/>
            <a:r>
              <a:rPr lang="en-US" dirty="0" smtClean="0"/>
              <a:t>Venture debt: $3.0 million</a:t>
            </a:r>
          </a:p>
          <a:p>
            <a:r>
              <a:rPr lang="en-US" dirty="0" smtClean="0"/>
              <a:t>Uses</a:t>
            </a:r>
            <a:endParaRPr lang="en-US" dirty="0"/>
          </a:p>
          <a:p>
            <a:pPr lvl="1"/>
            <a:r>
              <a:rPr lang="en-US" dirty="0"/>
              <a:t>Clinical &amp; Regulatory: $4.7 million ($3 million for HCAP pivotal)</a:t>
            </a:r>
          </a:p>
          <a:p>
            <a:pPr lvl="1"/>
            <a:r>
              <a:rPr lang="en-US" dirty="0"/>
              <a:t>Product Development: $6.9 million</a:t>
            </a:r>
          </a:p>
          <a:p>
            <a:pPr lvl="2"/>
            <a:r>
              <a:rPr lang="en-US" dirty="0"/>
              <a:t>Drug: $2.2 million</a:t>
            </a:r>
          </a:p>
          <a:p>
            <a:pPr lvl="2"/>
            <a:r>
              <a:rPr lang="en-US" dirty="0"/>
              <a:t>AVISAR: $4.7 million ($4 million for Flex)</a:t>
            </a:r>
          </a:p>
          <a:p>
            <a:pPr lvl="1"/>
            <a:r>
              <a:rPr lang="en-US" dirty="0"/>
              <a:t>Overhead: $6.9 million</a:t>
            </a:r>
          </a:p>
          <a:p>
            <a:pPr lvl="2"/>
            <a:r>
              <a:rPr lang="en-US" dirty="0"/>
              <a:t>Personnel: $4.9 million</a:t>
            </a:r>
          </a:p>
          <a:p>
            <a:pPr lvl="2"/>
            <a:r>
              <a:rPr lang="en-US" dirty="0"/>
              <a:t>Other Overhead: $2.0 </a:t>
            </a:r>
            <a:r>
              <a:rPr lang="en-US" dirty="0" smtClean="0"/>
              <a:t>million</a:t>
            </a:r>
          </a:p>
          <a:p>
            <a:r>
              <a:rPr lang="en-US" dirty="0"/>
              <a:t>Syndicate</a:t>
            </a:r>
          </a:p>
          <a:p>
            <a:pPr lvl="1"/>
            <a:r>
              <a:rPr lang="en-US" dirty="0"/>
              <a:t>Seeking lead and co-investors</a:t>
            </a:r>
          </a:p>
          <a:p>
            <a:pPr lvl="1"/>
            <a:r>
              <a:rPr lang="en-US" dirty="0"/>
              <a:t>Significant insider participation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Finance – Series B Sources and Uses</a:t>
            </a:r>
          </a:p>
        </p:txBody>
      </p:sp>
    </p:spTree>
    <p:extLst>
      <p:ext uri="{BB962C8B-B14F-4D97-AF65-F5344CB8AC3E}">
        <p14:creationId xmlns:p14="http://schemas.microsoft.com/office/powerpoint/2010/main" val="1729797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914400"/>
            <a:ext cx="8839200" cy="5211763"/>
          </a:xfrm>
        </p:spPr>
        <p:txBody>
          <a:bodyPr/>
          <a:lstStyle/>
          <a:p>
            <a:pPr lvl="2"/>
            <a:endParaRPr lang="en-US" sz="2800" dirty="0" smtClean="0"/>
          </a:p>
          <a:p>
            <a:pPr lvl="2"/>
            <a:r>
              <a:rPr lang="en-US" sz="2800" dirty="0" smtClean="0"/>
              <a:t>One </a:t>
            </a:r>
            <a:r>
              <a:rPr lang="en-US" sz="2800" dirty="0"/>
              <a:t>Third of Outpatient Antibiotic </a:t>
            </a:r>
            <a:r>
              <a:rPr lang="en-US" sz="2800" dirty="0" err="1"/>
              <a:t>Rxs</a:t>
            </a:r>
            <a:r>
              <a:rPr lang="en-US" sz="2800" dirty="0"/>
              <a:t> May Be Inappropriate </a:t>
            </a:r>
          </a:p>
          <a:p>
            <a:pPr lvl="3"/>
            <a:r>
              <a:rPr lang="en-US" dirty="0">
                <a:solidFill>
                  <a:srgbClr val="0D68A0"/>
                </a:solidFill>
                <a:latin typeface="--unknown-9--" charset="0"/>
              </a:rPr>
              <a:t>Medscape Medical News, May 3, 2016</a:t>
            </a:r>
            <a:endParaRPr lang="en-US" dirty="0"/>
          </a:p>
          <a:p>
            <a:pPr lvl="2"/>
            <a:endParaRPr lang="en-US" sz="2800" dirty="0"/>
          </a:p>
          <a:p>
            <a:pPr lvl="2"/>
            <a:r>
              <a:rPr lang="en-US" sz="2800" dirty="0"/>
              <a:t>Diagnosis Problems Blamed for 30-fold Overuse of MRSA Drugs</a:t>
            </a:r>
          </a:p>
          <a:p>
            <a:pPr lvl="3"/>
            <a:r>
              <a:rPr lang="en-US" dirty="0">
                <a:solidFill>
                  <a:srgbClr val="0D68A0"/>
                </a:solidFill>
                <a:latin typeface="--unknown-9--" charset="0"/>
              </a:rPr>
              <a:t>Medscape Medical News, June 16, 2016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334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</p:spPr>
        <p:txBody>
          <a:bodyPr lIns="2336050" tIns="4167450" rIns="2418575" bIns="914100" anchor="ctr" anchorCtr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sz="1800">
              <a:solidFill>
                <a:prstClr val="black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Shape 90"/>
          <p:cNvSpPr/>
          <p:nvPr/>
        </p:nvSpPr>
        <p:spPr>
          <a:xfrm>
            <a:off x="2057400" y="4038600"/>
            <a:ext cx="5029200" cy="5778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SzPct val="25000"/>
            </a:pPr>
            <a:r>
              <a:rPr lang="en-US" sz="1000" b="1" i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This presentation is </a:t>
            </a:r>
            <a:r>
              <a:rPr lang="en-US" sz="1000" b="1" i="1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not </a:t>
            </a:r>
            <a:r>
              <a:rPr lang="en-US" sz="1000" b="1" i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 be distributed or reproduced without the express permission of the Company. It is to be used solely for the purpose of evaluating a potential investment in Avisa Pharma. </a:t>
            </a:r>
          </a:p>
        </p:txBody>
      </p:sp>
      <p:sp>
        <p:nvSpPr>
          <p:cNvPr id="2" name="Rectangle 1"/>
          <p:cNvSpPr/>
          <p:nvPr/>
        </p:nvSpPr>
        <p:spPr>
          <a:xfrm>
            <a:off x="1295400" y="2971800"/>
            <a:ext cx="65532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4400" b="1" dirty="0" smtClean="0">
                <a:solidFill>
                  <a:srgbClr val="1C75B0"/>
                </a:solidFill>
                <a:latin typeface="Arial"/>
                <a:cs typeface="Arial"/>
              </a:rPr>
              <a:t>Thank You</a:t>
            </a:r>
            <a:endParaRPr lang="en-US" sz="4400" dirty="0">
              <a:solidFill>
                <a:srgbClr val="1C75B0"/>
              </a:solidFill>
              <a:latin typeface="Arial"/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76200"/>
          </a:xfrm>
          <a:prstGeom prst="rect">
            <a:avLst/>
          </a:prstGeom>
          <a:solidFill>
            <a:srgbClr val="1D5F9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5825" y="1192287"/>
            <a:ext cx="4612349" cy="204993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0" y="4996494"/>
            <a:ext cx="9144000" cy="1175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endParaRPr lang="en-US" sz="800" dirty="0" smtClean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 algn="ctr">
              <a:lnSpc>
                <a:spcPct val="110000"/>
              </a:lnSpc>
            </a:pP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Address: 1660A Old Pecos Trail, Santa Fe, NM 87505</a:t>
            </a:r>
          </a:p>
          <a:p>
            <a:pPr algn="ctr">
              <a:lnSpc>
                <a:spcPct val="110000"/>
              </a:lnSpc>
            </a:pP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 490 Lapp Road, Malvern, PA 19355</a:t>
            </a:r>
          </a:p>
          <a:p>
            <a:pPr algn="ctr">
              <a:lnSpc>
                <a:spcPct val="110000"/>
              </a:lnSpc>
            </a:pPr>
            <a:r>
              <a:rPr lang="hr-HR" sz="1400" dirty="0" smtClean="0">
                <a:solidFill>
                  <a:srgbClr val="595959"/>
                </a:solidFill>
                <a:latin typeface="Arial"/>
                <a:cs typeface="Arial"/>
              </a:rPr>
              <a:t>Work: (505) 820-1400    |    Cell: (484) 459-5076    |    Fax: (505) 226-1500</a:t>
            </a:r>
          </a:p>
          <a:p>
            <a:pPr algn="ctr">
              <a:lnSpc>
                <a:spcPct val="110000"/>
              </a:lnSpc>
            </a:pPr>
            <a:r>
              <a:rPr lang="hr-HR" sz="1400" dirty="0" smtClean="0">
                <a:solidFill>
                  <a:srgbClr val="595959"/>
                </a:solidFill>
                <a:latin typeface="Arial"/>
                <a:cs typeface="Arial"/>
              </a:rPr>
              <a:t>Email: dsj@avisapharma.com    |    </a:t>
            </a:r>
            <a:r>
              <a:rPr lang="en-US" sz="1400" dirty="0" smtClean="0">
                <a:solidFill>
                  <a:srgbClr val="595959"/>
                </a:solidFill>
                <a:latin typeface="Arial"/>
                <a:cs typeface="Arial"/>
              </a:rPr>
              <a:t>Website: www.avisapharma.com</a:t>
            </a:r>
          </a:p>
        </p:txBody>
      </p:sp>
    </p:spTree>
    <p:extLst>
      <p:ext uri="{BB962C8B-B14F-4D97-AF65-F5344CB8AC3E}">
        <p14:creationId xmlns:p14="http://schemas.microsoft.com/office/powerpoint/2010/main" val="4130971047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914400"/>
            <a:ext cx="8991600" cy="5211763"/>
          </a:xfrm>
        </p:spPr>
        <p:txBody>
          <a:bodyPr/>
          <a:lstStyle/>
          <a:p>
            <a:r>
              <a:rPr lang="en-US" dirty="0" smtClean="0"/>
              <a:t>Clinical-Stage Healthcare </a:t>
            </a:r>
            <a:r>
              <a:rPr lang="en-US" dirty="0"/>
              <a:t>Diagnostic </a:t>
            </a:r>
            <a:r>
              <a:rPr lang="en-US" dirty="0" smtClean="0"/>
              <a:t>Company</a:t>
            </a:r>
          </a:p>
          <a:p>
            <a:pPr lvl="1"/>
            <a:r>
              <a:rPr lang="en-US" dirty="0" smtClean="0"/>
              <a:t>Commercializing </a:t>
            </a:r>
            <a:r>
              <a:rPr lang="en-US" dirty="0"/>
              <a:t>a rapid, point-of-care breath test for the diagnosis of pulmonary infections</a:t>
            </a:r>
          </a:p>
          <a:p>
            <a:endParaRPr lang="en-US" dirty="0" smtClean="0"/>
          </a:p>
          <a:p>
            <a:r>
              <a:rPr lang="en-US" dirty="0" smtClean="0"/>
              <a:t>Competitive Advantages</a:t>
            </a:r>
          </a:p>
          <a:p>
            <a:pPr lvl="1"/>
            <a:r>
              <a:rPr lang="en-US" dirty="0" smtClean="0"/>
              <a:t>Large markets </a:t>
            </a:r>
            <a:r>
              <a:rPr lang="en-US" dirty="0"/>
              <a:t>with multiple, complimentary indications</a:t>
            </a:r>
          </a:p>
          <a:p>
            <a:pPr lvl="1"/>
            <a:r>
              <a:rPr lang="en-US" dirty="0"/>
              <a:t>Safe, understood technology applied in a novel way</a:t>
            </a:r>
          </a:p>
          <a:p>
            <a:pPr lvl="1"/>
            <a:r>
              <a:rPr lang="en-US" dirty="0"/>
              <a:t>Strong IP position with patents issued and expansions underway</a:t>
            </a:r>
          </a:p>
          <a:p>
            <a:pPr lvl="1"/>
            <a:r>
              <a:rPr lang="en-US" dirty="0" smtClean="0"/>
              <a:t>Successful human pilot studies already completed</a:t>
            </a:r>
          </a:p>
          <a:p>
            <a:pPr lvl="1"/>
            <a:r>
              <a:rPr lang="en-US" dirty="0" smtClean="0"/>
              <a:t>Clear regulatory pathway requiring short </a:t>
            </a:r>
            <a:r>
              <a:rPr lang="en-US" dirty="0"/>
              <a:t>trials </a:t>
            </a:r>
            <a:r>
              <a:rPr lang="en-US" dirty="0" smtClean="0"/>
              <a:t>with no </a:t>
            </a:r>
            <a:r>
              <a:rPr lang="en-US" dirty="0"/>
              <a:t>follow </a:t>
            </a:r>
            <a:r>
              <a:rPr lang="en-US" dirty="0" smtClean="0"/>
              <a:t>up</a:t>
            </a:r>
            <a:endParaRPr lang="en-US" dirty="0"/>
          </a:p>
          <a:p>
            <a:pPr lvl="1"/>
            <a:r>
              <a:rPr lang="en-US" dirty="0" smtClean="0"/>
              <a:t>Existing reimbursement (CPT) codes</a:t>
            </a:r>
            <a:endParaRPr lang="en-US" dirty="0"/>
          </a:p>
          <a:p>
            <a:pPr lvl="1"/>
            <a:r>
              <a:rPr lang="en-US" dirty="0" smtClean="0"/>
              <a:t>Experienced management team with multiple successful exits</a:t>
            </a:r>
          </a:p>
          <a:p>
            <a:pPr lvl="1"/>
            <a:r>
              <a:rPr lang="en-US" dirty="0" smtClean="0"/>
              <a:t>Cost advantaged product is a win for patient, doctor, hospital and payer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Avisa</a:t>
            </a:r>
            <a:r>
              <a:rPr lang="en-US" dirty="0" smtClean="0"/>
              <a:t> – Company Overview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0862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Avisa Team – Management</a:t>
            </a:r>
            <a:endParaRPr lang="en-US" dirty="0"/>
          </a:p>
        </p:txBody>
      </p:sp>
      <p:graphicFrame>
        <p:nvGraphicFramePr>
          <p:cNvPr id="4" name="Content Placeholder 5"/>
          <p:cNvGraphicFramePr>
            <a:graphicFrameLocks noGrp="1"/>
          </p:cNvGraphicFramePr>
          <p:nvPr>
            <p:ph idx="1"/>
            <p:extLst/>
          </p:nvPr>
        </p:nvGraphicFramePr>
        <p:xfrm>
          <a:off x="342900" y="999744"/>
          <a:ext cx="8458200" cy="5020056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522622"/>
                <a:gridCol w="5935578"/>
              </a:tblGrid>
              <a:tr h="8235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David Joseph</a:t>
                      </a:r>
                    </a:p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en-US" sz="1400" b="1" dirty="0" smtClean="0">
                          <a:solidFill>
                            <a:srgbClr val="D9D9D9"/>
                          </a:solidFill>
                          <a:latin typeface="Arial"/>
                          <a:cs typeface="Arial"/>
                        </a:rPr>
                        <a:t>President &amp; CEO</a:t>
                      </a:r>
                    </a:p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en-US" sz="1400" b="1" dirty="0" smtClean="0">
                          <a:solidFill>
                            <a:srgbClr val="D9D9D9"/>
                          </a:solidFill>
                          <a:latin typeface="Arial"/>
                          <a:cs typeface="Arial"/>
                        </a:rPr>
                        <a:t>Co-Founder</a:t>
                      </a:r>
                      <a:endParaRPr lang="en-US" sz="1400" b="1" dirty="0">
                        <a:solidFill>
                          <a:srgbClr val="D9D9D9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5F9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171450" lvl="0" indent="-171450" algn="l" defTabSz="914400" rtl="0" eaLnBrk="1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50"/>
                        </a:spcAft>
                        <a:buFont typeface="Arial" pitchFamily="34" charset="0"/>
                        <a:buChar char="•"/>
                      </a:pPr>
                      <a:r>
                        <a:rPr lang="en-US" sz="1250" b="0" kern="1200" baseline="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40+ yrs of experience commercializing medical devices and pharmaceuticals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5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250" b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Co-founder of four life science companies with successful exits (IPO,</a:t>
                      </a:r>
                      <a:r>
                        <a:rPr lang="en-US" sz="1250" b="0" baseline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M&amp;A</a:t>
                      </a:r>
                      <a:r>
                        <a:rPr lang="en-US" sz="1250" b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)</a:t>
                      </a:r>
                    </a:p>
                    <a:p>
                      <a:pPr marL="171450" lvl="0" indent="-171450" algn="l" defTabSz="914400" rtl="0" eaLnBrk="1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50"/>
                        </a:spcAft>
                        <a:buFont typeface="Arial" pitchFamily="34" charset="0"/>
                        <a:buChar char="•"/>
                      </a:pPr>
                      <a:r>
                        <a:rPr lang="en-US" sz="1250" b="0" kern="1200" baseline="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Multiple past and present board positions</a:t>
                      </a:r>
                    </a:p>
                  </a:txBody>
                  <a:tcPr anchor="ctr"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82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lvl="0" indent="0" algn="ctr" defTabSz="914400" rtl="0" eaLnBrk="1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</a:pPr>
                      <a:r>
                        <a:rPr lang="en-US" sz="1600" b="1" kern="1200" dirty="0" smtClean="0">
                          <a:solidFill>
                            <a:schemeClr val="lt1"/>
                          </a:solidFill>
                          <a:latin typeface="Arial"/>
                          <a:ea typeface="+mn-ea"/>
                          <a:cs typeface="Arial"/>
                        </a:rPr>
                        <a:t>Elizabeth</a:t>
                      </a:r>
                      <a:r>
                        <a:rPr lang="en-US" sz="1600" b="1" kern="1200" baseline="0" dirty="0" smtClean="0">
                          <a:solidFill>
                            <a:schemeClr val="lt1"/>
                          </a:solidFill>
                          <a:latin typeface="Arial"/>
                          <a:ea typeface="+mn-ea"/>
                          <a:cs typeface="Arial"/>
                        </a:rPr>
                        <a:t> Perkett, MD</a:t>
                      </a:r>
                    </a:p>
                    <a:p>
                      <a:pPr marL="0" lvl="0" indent="0" algn="ctr" defTabSz="914400" rtl="0" eaLnBrk="1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</a:pPr>
                      <a:r>
                        <a:rPr lang="en-US" sz="1400" b="1" kern="1200" baseline="0" dirty="0" smtClean="0">
                          <a:solidFill>
                            <a:srgbClr val="D9D9D9"/>
                          </a:solidFill>
                          <a:latin typeface="Arial"/>
                          <a:ea typeface="+mn-ea"/>
                          <a:cs typeface="Arial"/>
                        </a:rPr>
                        <a:t>Chief Medical Officer</a:t>
                      </a:r>
                      <a:endParaRPr lang="en-US" sz="1400" b="1" kern="1200" dirty="0">
                        <a:solidFill>
                          <a:srgbClr val="D9D9D9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5F9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171450" lvl="0" indent="-171450" algn="l" defTabSz="914400" rtl="0" eaLnBrk="1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50"/>
                        </a:spcAft>
                        <a:buFont typeface="Arial" pitchFamily="34" charset="0"/>
                        <a:buChar char="•"/>
                      </a:pPr>
                      <a:r>
                        <a:rPr lang="en-US" sz="1250" b="0" kern="1200" baseline="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Professor of Pediatrics specializing in pulmonary medicine, Vanderbilt Univ</a:t>
                      </a:r>
                    </a:p>
                    <a:p>
                      <a:pPr marL="171450" lvl="0" indent="-171450" algn="l" defTabSz="914400" rtl="0" eaLnBrk="1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50"/>
                        </a:spcAft>
                        <a:buFont typeface="Arial" pitchFamily="34" charset="0"/>
                        <a:buChar char="•"/>
                      </a:pPr>
                      <a:r>
                        <a:rPr lang="en-US" sz="1250" b="0" kern="1200" baseline="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Over 50 recent scientific and clinical publications</a:t>
                      </a:r>
                    </a:p>
                    <a:p>
                      <a:pPr marL="171450" lvl="0" indent="-171450" algn="l" defTabSz="914400" rtl="0" eaLnBrk="1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50"/>
                        </a:spcAft>
                        <a:buFont typeface="Arial" pitchFamily="34" charset="0"/>
                        <a:buChar char="•"/>
                      </a:pPr>
                      <a:r>
                        <a:rPr lang="en-US" sz="1250" b="0" kern="1200" baseline="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Cystic Fibrosis Foundation committee member</a:t>
                      </a:r>
                    </a:p>
                  </a:txBody>
                  <a:tcPr anchor="ctr"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82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lvl="0" indent="0" algn="ctr" defTabSz="914400" rtl="0" eaLnBrk="1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</a:pPr>
                      <a:r>
                        <a:rPr lang="en-US" sz="1600" b="1" kern="1200" dirty="0" smtClean="0">
                          <a:solidFill>
                            <a:schemeClr val="bg1"/>
                          </a:solidFill>
                          <a:latin typeface="Arial"/>
                          <a:ea typeface="+mn-ea"/>
                          <a:cs typeface="Arial"/>
                        </a:rPr>
                        <a:t>David Karshmer</a:t>
                      </a:r>
                    </a:p>
                    <a:p>
                      <a:pPr marL="0" lvl="0" indent="0" algn="ctr" defTabSz="914400" rtl="0" eaLnBrk="1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</a:pPr>
                      <a:r>
                        <a:rPr lang="en-US" sz="1400" b="1" kern="12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Arial"/>
                          <a:ea typeface="+mn-ea"/>
                          <a:cs typeface="Arial"/>
                        </a:rPr>
                        <a:t>SVP, Product Development</a:t>
                      </a:r>
                      <a:endParaRPr lang="en-US" sz="1400" b="1" kern="1200" dirty="0">
                        <a:solidFill>
                          <a:schemeClr val="bg1">
                            <a:lumMod val="85000"/>
                          </a:schemeClr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5F9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171450" lvl="0" indent="-171450" algn="l" defTabSz="914400" rtl="0" eaLnBrk="1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50"/>
                        </a:spcAft>
                        <a:buFont typeface="Arial" pitchFamily="34" charset="0"/>
                        <a:buChar char="•"/>
                        <a:defRPr/>
                      </a:pPr>
                      <a:r>
                        <a:rPr lang="en-US" sz="1250" b="0" kern="1200" baseline="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20+ yrs of experience in medical device design</a:t>
                      </a:r>
                    </a:p>
                    <a:p>
                      <a:pPr marL="171450" lvl="0" indent="-171450" algn="l" defTabSz="914400" rtl="0" eaLnBrk="1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50"/>
                        </a:spcAft>
                        <a:buFont typeface="Arial" pitchFamily="34" charset="0"/>
                        <a:buChar char="•"/>
                        <a:defRPr/>
                      </a:pPr>
                      <a:r>
                        <a:rPr lang="en-US" sz="1250" b="0" kern="1200" baseline="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Founded IDEO Healthcare practice, developed numerous medical products</a:t>
                      </a:r>
                    </a:p>
                    <a:p>
                      <a:pPr marL="171450" lvl="0" indent="-171450" algn="l" defTabSz="914400" rtl="0" eaLnBrk="1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50"/>
                        </a:spcAft>
                        <a:buFont typeface="Arial" pitchFamily="34" charset="0"/>
                        <a:buChar char="•"/>
                        <a:defRPr/>
                      </a:pPr>
                      <a:r>
                        <a:rPr lang="en-US" sz="1250" b="0" kern="1200" baseline="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Successful serial entrepreneur (</a:t>
                      </a:r>
                      <a:r>
                        <a:rPr lang="en-US" sz="1250" b="0" kern="1200" baseline="0" dirty="0" err="1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Avisa</a:t>
                      </a:r>
                      <a:r>
                        <a:rPr lang="en-US" sz="1250" b="0" kern="1200" baseline="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 is 6th start-up company)</a:t>
                      </a:r>
                    </a:p>
                  </a:txBody>
                  <a:tcPr anchor="ctr"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82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lvl="0" indent="0" algn="ctr" defTabSz="914400" rtl="0" eaLnBrk="1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</a:pPr>
                      <a:r>
                        <a:rPr lang="en-US" sz="1600" b="1" kern="1200" dirty="0" smtClean="0">
                          <a:solidFill>
                            <a:schemeClr val="lt1"/>
                          </a:solidFill>
                          <a:latin typeface="Arial"/>
                          <a:ea typeface="+mn-ea"/>
                          <a:cs typeface="Arial"/>
                        </a:rPr>
                        <a:t>John Maynard</a:t>
                      </a:r>
                    </a:p>
                    <a:p>
                      <a:pPr marL="0" lvl="0" indent="0" algn="ctr" defTabSz="914400" rtl="0" eaLnBrk="1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</a:pPr>
                      <a:r>
                        <a:rPr lang="en-US" sz="1400" b="1" kern="1200" dirty="0" smtClean="0">
                          <a:solidFill>
                            <a:srgbClr val="D9D9D9"/>
                          </a:solidFill>
                          <a:latin typeface="Arial"/>
                          <a:ea typeface="+mn-ea"/>
                          <a:cs typeface="Arial"/>
                        </a:rPr>
                        <a:t>VP,</a:t>
                      </a:r>
                      <a:r>
                        <a:rPr lang="en-US" sz="1400" b="1" kern="1200" baseline="0" dirty="0" smtClean="0">
                          <a:solidFill>
                            <a:srgbClr val="D9D9D9"/>
                          </a:solidFill>
                          <a:latin typeface="Arial"/>
                          <a:ea typeface="+mn-ea"/>
                          <a:cs typeface="Arial"/>
                        </a:rPr>
                        <a:t> Engineering</a:t>
                      </a:r>
                      <a:endParaRPr lang="en-US" sz="1400" b="1" kern="1200" dirty="0" smtClean="0">
                        <a:solidFill>
                          <a:srgbClr val="D9D9D9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5F9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171450" lvl="0" indent="-171450" algn="l" defTabSz="914400" rtl="0" eaLnBrk="1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50"/>
                        </a:spcAft>
                        <a:buFont typeface="Arial" pitchFamily="34" charset="0"/>
                        <a:buChar char="•"/>
                        <a:defRPr/>
                      </a:pPr>
                      <a:r>
                        <a:rPr lang="en-US" sz="1250" b="0" kern="1200" baseline="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20+ yrs experience developing medical devices based on spectroscopy</a:t>
                      </a:r>
                    </a:p>
                    <a:p>
                      <a:pPr marL="171450" lvl="0" indent="-171450" algn="l" defTabSz="914400" rtl="0" eaLnBrk="1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50"/>
                        </a:spcAft>
                        <a:buFont typeface="Arial" pitchFamily="34" charset="0"/>
                        <a:buChar char="•"/>
                        <a:defRPr/>
                      </a:pPr>
                      <a:r>
                        <a:rPr lang="en-US" sz="1250" b="0" kern="1200" baseline="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VP of Product Development, Engineering at VeraLight and InLight Solutions</a:t>
                      </a:r>
                    </a:p>
                    <a:p>
                      <a:pPr marL="171450" lvl="0" indent="-171450" algn="l" defTabSz="914400" rtl="0" eaLnBrk="1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50"/>
                        </a:spcAft>
                        <a:buFont typeface="Arial" pitchFamily="34" charset="0"/>
                        <a:buChar char="•"/>
                        <a:defRPr/>
                      </a:pPr>
                      <a:r>
                        <a:rPr lang="en-US" sz="1250" b="0" kern="1200" baseline="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19 US patents and over 20 scientific publications</a:t>
                      </a:r>
                    </a:p>
                  </a:txBody>
                  <a:tcPr anchor="ctr"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82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lvl="0" indent="0" algn="ctr" defTabSz="914400" rtl="0" eaLnBrk="1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</a:pPr>
                      <a:r>
                        <a:rPr lang="en-US" sz="1600" b="1" kern="1200" dirty="0" smtClean="0">
                          <a:solidFill>
                            <a:schemeClr val="lt1"/>
                          </a:solidFill>
                          <a:latin typeface="Arial"/>
                          <a:ea typeface="+mn-ea"/>
                          <a:cs typeface="Arial"/>
                        </a:rPr>
                        <a:t>Matt Culler</a:t>
                      </a:r>
                    </a:p>
                    <a:p>
                      <a:pPr marL="0" lvl="0" indent="0" algn="ctr" defTabSz="914400" rtl="0" eaLnBrk="1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</a:pPr>
                      <a:r>
                        <a:rPr lang="en-US" sz="1400" b="1" kern="1200" dirty="0" smtClean="0">
                          <a:solidFill>
                            <a:srgbClr val="D9D9D9"/>
                          </a:solidFill>
                          <a:latin typeface="Arial"/>
                          <a:ea typeface="+mn-ea"/>
                          <a:cs typeface="Arial"/>
                        </a:rPr>
                        <a:t>VP,</a:t>
                      </a:r>
                      <a:r>
                        <a:rPr lang="en-US" sz="1400" b="1" kern="1200" baseline="0" dirty="0" smtClean="0">
                          <a:solidFill>
                            <a:srgbClr val="D9D9D9"/>
                          </a:solidFill>
                          <a:latin typeface="Arial"/>
                          <a:ea typeface="+mn-ea"/>
                          <a:cs typeface="Arial"/>
                        </a:rPr>
                        <a:t> Finance</a:t>
                      </a:r>
                      <a:endParaRPr lang="en-US" sz="1400" b="1" kern="1200" dirty="0" smtClean="0">
                        <a:solidFill>
                          <a:srgbClr val="D9D9D9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5F9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171450" lvl="0" indent="-171450" algn="l" defTabSz="914400" rtl="0" eaLnBrk="1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50"/>
                        </a:spcAft>
                        <a:buFont typeface="Arial" pitchFamily="34" charset="0"/>
                        <a:buChar char="•"/>
                        <a:defRPr/>
                      </a:pPr>
                      <a:r>
                        <a:rPr lang="en-US" sz="1250" b="0" kern="1200" baseline="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10+ </a:t>
                      </a:r>
                      <a:r>
                        <a:rPr lang="en-US" sz="1250" b="0" kern="1200" baseline="0" dirty="0" err="1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yrs</a:t>
                      </a:r>
                      <a:r>
                        <a:rPr lang="en-US" sz="1250" b="0" kern="1200" baseline="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 investment and financial management experience </a:t>
                      </a:r>
                    </a:p>
                    <a:p>
                      <a:pPr marL="171450" lvl="0" indent="-171450" algn="l" defTabSz="914400" rtl="0" eaLnBrk="1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50"/>
                        </a:spcAft>
                        <a:buFont typeface="Arial" pitchFamily="34" charset="0"/>
                        <a:buChar char="•"/>
                        <a:defRPr/>
                      </a:pPr>
                      <a:r>
                        <a:rPr lang="en-US" sz="1250" b="0" kern="1200" baseline="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VP of Finance (and acting CFO) at xF Technologies</a:t>
                      </a:r>
                    </a:p>
                    <a:p>
                      <a:pPr marL="171450" lvl="0" indent="-171450" algn="l" defTabSz="914400" rtl="0" eaLnBrk="1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50"/>
                        </a:spcAft>
                        <a:buFont typeface="Arial" pitchFamily="34" charset="0"/>
                        <a:buChar char="•"/>
                        <a:defRPr/>
                      </a:pPr>
                      <a:r>
                        <a:rPr lang="en-US" sz="1250" b="0" kern="1200" baseline="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Venture Capital and Investment Banking experience</a:t>
                      </a:r>
                    </a:p>
                  </a:txBody>
                  <a:tcPr anchor="ctr"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marL="0" lvl="0" indent="0" algn="ctr" defTabSz="914400" rtl="0" eaLnBrk="1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</a:pPr>
                      <a:r>
                        <a:rPr lang="en-US" sz="1600" b="1" kern="1200" dirty="0" smtClean="0">
                          <a:solidFill>
                            <a:schemeClr val="bg1"/>
                          </a:solidFill>
                          <a:latin typeface="Arial"/>
                          <a:ea typeface="+mn-ea"/>
                          <a:cs typeface="Arial"/>
                        </a:rPr>
                        <a:t>Graham Timmins, PhD</a:t>
                      </a:r>
                    </a:p>
                    <a:p>
                      <a:pPr marL="0" lvl="0" indent="0" algn="ctr" defTabSz="914400" rtl="0" eaLnBrk="1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</a:pPr>
                      <a:r>
                        <a:rPr lang="en-US" sz="1400" b="1" kern="1200" dirty="0" smtClean="0">
                          <a:solidFill>
                            <a:srgbClr val="D9D9D9"/>
                          </a:solidFill>
                          <a:latin typeface="Arial"/>
                          <a:ea typeface="+mn-ea"/>
                          <a:cs typeface="Arial"/>
                        </a:rPr>
                        <a:t>Chief Science Advisor</a:t>
                      </a:r>
                      <a:endParaRPr lang="en-US" sz="1400" b="1" kern="1200" dirty="0">
                        <a:solidFill>
                          <a:srgbClr val="D9D9D9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5F92"/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 algn="l" defTabSz="914400" rtl="0" eaLnBrk="1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50"/>
                        </a:spcAft>
                        <a:buFont typeface="Arial" pitchFamily="34" charset="0"/>
                        <a:buChar char="•"/>
                      </a:pPr>
                      <a:r>
                        <a:rPr lang="en-US" sz="1250" b="0" kern="1200" baseline="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Associate Professor of Medicinal Chemistry at the University of New Mexico</a:t>
                      </a:r>
                    </a:p>
                    <a:p>
                      <a:pPr marL="171450" lvl="0" indent="-171450" algn="l" defTabSz="914400" rtl="0" eaLnBrk="1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50"/>
                        </a:spcAft>
                        <a:buFont typeface="Arial" pitchFamily="34" charset="0"/>
                        <a:buChar char="•"/>
                      </a:pPr>
                      <a:r>
                        <a:rPr lang="en-US" sz="1250" b="0" kern="1200" baseline="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Co-inventor of the Company’s patent portfolio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5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250" b="0" kern="1200" baseline="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Author/co-author of over 50 publications and recipient of several federal grants</a:t>
                      </a:r>
                    </a:p>
                  </a:txBody>
                  <a:tcPr anchor="ctr"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905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Avisa Team – Scientific Advisory Board</a:t>
            </a:r>
          </a:p>
        </p:txBody>
      </p:sp>
      <p:graphicFrame>
        <p:nvGraphicFramePr>
          <p:cNvPr id="4" name="Content Placeholder 5"/>
          <p:cNvGraphicFramePr>
            <a:graphicFrameLocks noGrp="1"/>
          </p:cNvGraphicFramePr>
          <p:nvPr>
            <p:ph idx="1"/>
            <p:extLst/>
          </p:nvPr>
        </p:nvGraphicFramePr>
        <p:xfrm>
          <a:off x="342900" y="1143000"/>
          <a:ext cx="8458200" cy="47091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522622"/>
                <a:gridCol w="5935578"/>
              </a:tblGrid>
              <a:tr h="6858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William </a:t>
                      </a:r>
                      <a:r>
                        <a:rPr lang="en-US" sz="1600" b="1" dirty="0" err="1" smtClean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Bishai</a:t>
                      </a:r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, MD/PhD</a:t>
                      </a: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5F9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50"/>
                        </a:spcAft>
                        <a:buFont typeface="Arial" pitchFamily="34" charset="0"/>
                        <a:buNone/>
                      </a:pPr>
                      <a:r>
                        <a:rPr lang="en-US" sz="1250" b="0" kern="1200" baseline="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Professor of Medicine, Co-Director, Center for Tuberculosis Research Dept. Div. of Infectious Diseases, Johns Hopkins School of Medicine, Baltimore, MD</a:t>
                      </a:r>
                    </a:p>
                  </a:txBody>
                  <a:tcPr anchor="ctr"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159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lvl="0" indent="0" algn="ctr" defTabSz="914400" rtl="0" eaLnBrk="1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</a:pPr>
                      <a:r>
                        <a:rPr lang="en-US" sz="1600" b="1" kern="1200" dirty="0" smtClean="0">
                          <a:solidFill>
                            <a:schemeClr val="lt1"/>
                          </a:solidFill>
                          <a:latin typeface="Arial"/>
                          <a:ea typeface="+mn-ea"/>
                          <a:cs typeface="Arial"/>
                        </a:rPr>
                        <a:t>Ann C. </a:t>
                      </a:r>
                      <a:r>
                        <a:rPr lang="en-US" sz="1600" b="1" kern="1200" dirty="0" err="1" smtClean="0">
                          <a:solidFill>
                            <a:schemeClr val="lt1"/>
                          </a:solidFill>
                          <a:latin typeface="Arial"/>
                          <a:ea typeface="+mn-ea"/>
                          <a:cs typeface="Arial"/>
                        </a:rPr>
                        <a:t>Halbower</a:t>
                      </a:r>
                      <a:r>
                        <a:rPr lang="en-US" sz="1600" b="1" kern="1200" dirty="0" smtClean="0">
                          <a:solidFill>
                            <a:schemeClr val="lt1"/>
                          </a:solidFill>
                          <a:latin typeface="Arial"/>
                          <a:ea typeface="+mn-ea"/>
                          <a:cs typeface="Arial"/>
                        </a:rPr>
                        <a:t>, MD</a:t>
                      </a:r>
                      <a:endParaRPr lang="en-US" sz="1600" b="1" kern="1200" baseline="0" dirty="0" smtClean="0">
                        <a:solidFill>
                          <a:schemeClr val="lt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5F9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50"/>
                        </a:spcAft>
                        <a:buFont typeface="Arial" pitchFamily="34" charset="0"/>
                        <a:buNone/>
                      </a:pPr>
                      <a:r>
                        <a:rPr lang="en-US" sz="1250" b="0" kern="1200" baseline="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Associate Professor, Pediatric Pulmonology, The Children’s Hospital and University of Colorado Health Sciences Center, The Children’s Hospital Sleep Center, Aurora, CO</a:t>
                      </a:r>
                    </a:p>
                  </a:txBody>
                  <a:tcPr anchor="ctr"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85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lvl="0" indent="0" algn="ctr" defTabSz="914400" rtl="0" eaLnBrk="1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</a:pPr>
                      <a:r>
                        <a:rPr lang="en-US" sz="1600" b="1" kern="1200" dirty="0" smtClean="0">
                          <a:solidFill>
                            <a:schemeClr val="bg1"/>
                          </a:solidFill>
                          <a:latin typeface="Arial"/>
                          <a:ea typeface="+mn-ea"/>
                          <a:cs typeface="Arial"/>
                        </a:rPr>
                        <a:t>Kevin </a:t>
                      </a:r>
                      <a:r>
                        <a:rPr lang="en-US" sz="1600" b="1" kern="1200" dirty="0" err="1" smtClean="0">
                          <a:solidFill>
                            <a:schemeClr val="bg1"/>
                          </a:solidFill>
                          <a:latin typeface="Arial"/>
                          <a:ea typeface="+mn-ea"/>
                          <a:cs typeface="Arial"/>
                        </a:rPr>
                        <a:t>Harrod</a:t>
                      </a:r>
                      <a:r>
                        <a:rPr lang="en-US" sz="1600" b="1" kern="1200" dirty="0" smtClean="0">
                          <a:solidFill>
                            <a:schemeClr val="bg1"/>
                          </a:solidFill>
                          <a:latin typeface="Arial"/>
                          <a:ea typeface="+mn-ea"/>
                          <a:cs typeface="Arial"/>
                        </a:rPr>
                        <a:t>, PhD</a:t>
                      </a: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5F9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50"/>
                        </a:spcAft>
                        <a:buFont typeface="Arial" pitchFamily="34" charset="0"/>
                        <a:buNone/>
                        <a:defRPr/>
                      </a:pPr>
                      <a:r>
                        <a:rPr lang="en-US" sz="1250" b="0" kern="1200" baseline="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Benjamin Monroe </a:t>
                      </a:r>
                      <a:r>
                        <a:rPr lang="en-US" sz="1250" b="0" kern="1200" baseline="0" dirty="0" err="1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Carraway</a:t>
                      </a:r>
                      <a:r>
                        <a:rPr lang="en-US" sz="1250" b="0" kern="1200" baseline="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 Endowed Chair and Professor, Department of Anesthesiology and Perioperative Medicine, School of Medicine | University of Alabama at Birmingham</a:t>
                      </a:r>
                    </a:p>
                  </a:txBody>
                  <a:tcPr anchor="ctr"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lvl="0" indent="0" algn="ctr" defTabSz="914400" rtl="0" eaLnBrk="1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</a:pPr>
                      <a:r>
                        <a:rPr lang="en-US" sz="1600" b="1" kern="1200" dirty="0" smtClean="0">
                          <a:solidFill>
                            <a:schemeClr val="lt1"/>
                          </a:solidFill>
                          <a:latin typeface="Arial"/>
                          <a:ea typeface="+mn-ea"/>
                          <a:cs typeface="Arial"/>
                        </a:rPr>
                        <a:t>Richard Lee, PhD</a:t>
                      </a: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5F9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50"/>
                        </a:spcAft>
                        <a:buFont typeface="Arial" pitchFamily="34" charset="0"/>
                        <a:buNone/>
                        <a:defRPr/>
                      </a:pPr>
                      <a:r>
                        <a:rPr lang="en-US" sz="1250" b="0" kern="1200" baseline="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Member, St. Jude Faculty, Chemical Biology &amp; Therapeutics, Adjunct Professor, UT Health Science Center, Departments Chemical Biology &amp; Therapeutics, St. Jude Children's Research Hospital, Memphis, TN</a:t>
                      </a:r>
                    </a:p>
                  </a:txBody>
                  <a:tcPr anchor="ctr"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34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lvl="0" indent="0" algn="ctr" defTabSz="914400" rtl="0" eaLnBrk="1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</a:pPr>
                      <a:r>
                        <a:rPr lang="en-US" sz="1600" b="1" kern="1200" dirty="0" smtClean="0">
                          <a:solidFill>
                            <a:schemeClr val="lt1"/>
                          </a:solidFill>
                          <a:latin typeface="Arial"/>
                          <a:ea typeface="+mn-ea"/>
                          <a:cs typeface="Arial"/>
                        </a:rPr>
                        <a:t>Todd Rice, MD/MSc</a:t>
                      </a: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5F9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50"/>
                        </a:spcAft>
                        <a:buFont typeface="Arial" pitchFamily="34" charset="0"/>
                        <a:buNone/>
                        <a:defRPr/>
                      </a:pPr>
                      <a:r>
                        <a:rPr lang="en-US" sz="1250" b="0" kern="1200" baseline="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Assistant Professor of Medicine, Vanderbilt University School of Medicine, Nashville, Tennessee, Associate Director, Medical Intensive Care Unit, Vanderbilt University Hospital, Nashville, TN</a:t>
                      </a:r>
                    </a:p>
                  </a:txBody>
                  <a:tcPr anchor="ctr"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1040">
                <a:tc>
                  <a:txBody>
                    <a:bodyPr/>
                    <a:lstStyle/>
                    <a:p>
                      <a:pPr marL="0" lvl="0" indent="0" algn="ctr" defTabSz="914400" rtl="0" eaLnBrk="1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</a:pPr>
                      <a:r>
                        <a:rPr lang="en-US" sz="1600" b="1" kern="1200" dirty="0" smtClean="0">
                          <a:solidFill>
                            <a:schemeClr val="bg1"/>
                          </a:solidFill>
                          <a:latin typeface="Arial"/>
                          <a:ea typeface="+mn-ea"/>
                          <a:cs typeface="Arial"/>
                        </a:rPr>
                        <a:t>Andrew </a:t>
                      </a:r>
                      <a:r>
                        <a:rPr lang="en-US" sz="1600" b="1" kern="1200" dirty="0" err="1" smtClean="0">
                          <a:solidFill>
                            <a:schemeClr val="bg1"/>
                          </a:solidFill>
                          <a:latin typeface="Arial"/>
                          <a:ea typeface="+mn-ea"/>
                          <a:cs typeface="Arial"/>
                        </a:rPr>
                        <a:t>Shorr</a:t>
                      </a:r>
                      <a:r>
                        <a:rPr lang="en-US" sz="1600" b="1" kern="1200" dirty="0" smtClean="0">
                          <a:solidFill>
                            <a:schemeClr val="bg1"/>
                          </a:solidFill>
                          <a:latin typeface="Arial"/>
                          <a:ea typeface="+mn-ea"/>
                          <a:cs typeface="Arial"/>
                        </a:rPr>
                        <a:t>, MD/MPH/FACP/FCCP</a:t>
                      </a: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5F9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50"/>
                        </a:spcAft>
                        <a:buFont typeface="Arial" pitchFamily="34" charset="0"/>
                        <a:buNone/>
                      </a:pPr>
                      <a:r>
                        <a:rPr lang="en-US" sz="1250" b="0" kern="1200" baseline="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Director, Medical Intensive Care Unit, Assoc. Director Pulmonary and Critical Care Medicine </a:t>
                      </a:r>
                      <a:r>
                        <a:rPr lang="en-US" sz="1250" b="0" kern="1200" baseline="0" dirty="0" err="1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Medstar</a:t>
                      </a:r>
                      <a:r>
                        <a:rPr lang="en-US" sz="1250" b="0" kern="1200" baseline="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 Washington Hospital Center, Washington, DC</a:t>
                      </a:r>
                    </a:p>
                  </a:txBody>
                  <a:tcPr anchor="ctr"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0560">
                <a:tc>
                  <a:txBody>
                    <a:bodyPr/>
                    <a:lstStyle/>
                    <a:p>
                      <a:pPr marL="0" lvl="0" indent="0" algn="ctr" defTabSz="914400" rtl="0" eaLnBrk="1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35000"/>
                        </a:spcAft>
                      </a:pPr>
                      <a:r>
                        <a:rPr lang="en-US" sz="1600" b="1" kern="1200" dirty="0" smtClean="0">
                          <a:solidFill>
                            <a:schemeClr val="bg1"/>
                          </a:solidFill>
                          <a:latin typeface="Arial"/>
                          <a:ea typeface="+mn-ea"/>
                          <a:cs typeface="Arial"/>
                        </a:rPr>
                        <a:t>Gerard </a:t>
                      </a:r>
                      <a:r>
                        <a:rPr lang="en-US" sz="1600" b="1" kern="1200" dirty="0" err="1" smtClean="0">
                          <a:solidFill>
                            <a:schemeClr val="bg1"/>
                          </a:solidFill>
                          <a:latin typeface="Arial"/>
                          <a:ea typeface="+mn-ea"/>
                          <a:cs typeface="Arial"/>
                        </a:rPr>
                        <a:t>Criner</a:t>
                      </a:r>
                      <a:r>
                        <a:rPr lang="en-US" sz="1600" b="1" kern="1200" dirty="0" smtClean="0">
                          <a:solidFill>
                            <a:schemeClr val="bg1"/>
                          </a:solidFill>
                          <a:latin typeface="Arial"/>
                          <a:ea typeface="+mn-ea"/>
                          <a:cs typeface="Arial"/>
                        </a:rPr>
                        <a:t>, MD</a:t>
                      </a: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5F9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50"/>
                        </a:spcAft>
                        <a:buFont typeface="Arial" pitchFamily="34" charset="0"/>
                        <a:buNone/>
                      </a:pPr>
                      <a:r>
                        <a:rPr lang="en-US" sz="1250" b="0" kern="1200" baseline="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Chairman, Thoracic, Pulmonary and Critical Care, Temple University Hospital, Philadelphia, PA</a:t>
                      </a:r>
                    </a:p>
                  </a:txBody>
                  <a:tcPr anchor="ctr"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7641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5211763"/>
          </a:xfrm>
        </p:spPr>
        <p:txBody>
          <a:bodyPr/>
          <a:lstStyle/>
          <a:p>
            <a:r>
              <a:rPr lang="en-US" dirty="0"/>
              <a:t>Pulmonary </a:t>
            </a:r>
            <a:r>
              <a:rPr lang="en-US" dirty="0" smtClean="0"/>
              <a:t>Infections are Frequent but Vary Meaningfully in Severity and Appropriate Treatment</a:t>
            </a:r>
          </a:p>
          <a:p>
            <a:pPr lvl="1"/>
            <a:r>
              <a:rPr lang="en-US" dirty="0"/>
              <a:t>Segregating pulmonary infections based on urease </a:t>
            </a:r>
            <a:r>
              <a:rPr lang="en-US" dirty="0" smtClean="0"/>
              <a:t>reactivity </a:t>
            </a:r>
            <a:r>
              <a:rPr lang="en-US" dirty="0"/>
              <a:t>provides meaningful clinical information to physicians</a:t>
            </a:r>
            <a:endParaRPr lang="en-US" dirty="0" smtClean="0"/>
          </a:p>
          <a:p>
            <a:pPr lvl="1"/>
            <a:endParaRPr lang="en-US" sz="1200" dirty="0" smtClean="0"/>
          </a:p>
          <a:p>
            <a:r>
              <a:rPr lang="en-US" dirty="0" smtClean="0"/>
              <a:t>Currently, No </a:t>
            </a:r>
            <a:r>
              <a:rPr lang="en-US" dirty="0"/>
              <a:t>Effective </a:t>
            </a:r>
            <a:r>
              <a:rPr lang="en-US" dirty="0" smtClean="0"/>
              <a:t>Urease Assays </a:t>
            </a:r>
            <a:r>
              <a:rPr lang="en-US" dirty="0"/>
              <a:t>Exist</a:t>
            </a:r>
          </a:p>
          <a:p>
            <a:pPr lvl="1"/>
            <a:r>
              <a:rPr lang="en-US" dirty="0"/>
              <a:t>Cultures are best available but are insensitive and take days</a:t>
            </a:r>
          </a:p>
          <a:p>
            <a:pPr lvl="1"/>
            <a:r>
              <a:rPr lang="en-US" dirty="0" smtClean="0"/>
              <a:t>Therefore</a:t>
            </a:r>
            <a:r>
              <a:rPr lang="en-US" dirty="0"/>
              <a:t>, patients are treated empirically with varied </a:t>
            </a:r>
            <a:r>
              <a:rPr lang="en-US" dirty="0" smtClean="0"/>
              <a:t>results</a:t>
            </a:r>
          </a:p>
          <a:p>
            <a:pPr lvl="1"/>
            <a:endParaRPr lang="en-US" sz="1200" dirty="0" smtClean="0"/>
          </a:p>
          <a:p>
            <a:r>
              <a:rPr lang="en-US" dirty="0" smtClean="0"/>
              <a:t>Major </a:t>
            </a:r>
            <a:r>
              <a:rPr lang="en-US" dirty="0"/>
              <a:t>Consequences</a:t>
            </a:r>
          </a:p>
          <a:p>
            <a:pPr lvl="1"/>
            <a:r>
              <a:rPr lang="en-US" dirty="0"/>
              <a:t>High of cost of care (unnecessary </a:t>
            </a:r>
            <a:r>
              <a:rPr lang="en-US" dirty="0" smtClean="0"/>
              <a:t>admissions, misdiagnosis)</a:t>
            </a:r>
            <a:endParaRPr lang="en-US" dirty="0"/>
          </a:p>
          <a:p>
            <a:pPr lvl="1"/>
            <a:r>
              <a:rPr lang="en-US" dirty="0" smtClean="0"/>
              <a:t>Overuse </a:t>
            </a:r>
            <a:r>
              <a:rPr lang="en-US" dirty="0"/>
              <a:t>of expensive antibiotics causing multi-drug </a:t>
            </a:r>
            <a:r>
              <a:rPr lang="en-US" dirty="0" smtClean="0"/>
              <a:t>resistance</a:t>
            </a:r>
          </a:p>
          <a:p>
            <a:pPr lvl="1"/>
            <a:r>
              <a:rPr lang="en-US" dirty="0" smtClean="0"/>
              <a:t>Reimbursement loss to healthcare facilities</a:t>
            </a:r>
          </a:p>
          <a:p>
            <a:pPr lvl="1"/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Problem: Pulmonary Infection Stewardship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270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914400"/>
            <a:ext cx="8991600" cy="5211763"/>
          </a:xfrm>
        </p:spPr>
        <p:txBody>
          <a:bodyPr/>
          <a:lstStyle/>
          <a:p>
            <a:r>
              <a:rPr lang="en-US" dirty="0" smtClean="0"/>
              <a:t>Pneumonia is </a:t>
            </a:r>
            <a:r>
              <a:rPr lang="en-US" dirty="0"/>
              <a:t>a Leading Killer and </a:t>
            </a:r>
            <a:r>
              <a:rPr lang="en-US" dirty="0" smtClean="0"/>
              <a:t>Costs Billions</a:t>
            </a:r>
            <a:endParaRPr lang="en-US" dirty="0"/>
          </a:p>
          <a:p>
            <a:pPr lvl="1"/>
            <a:r>
              <a:rPr lang="en-US" dirty="0" smtClean="0"/>
              <a:t>5.6MM cases in U.S. alone (costing </a:t>
            </a:r>
            <a:r>
              <a:rPr lang="en-US" dirty="0"/>
              <a:t>&gt;$</a:t>
            </a:r>
            <a:r>
              <a:rPr lang="en-US" dirty="0" smtClean="0"/>
              <a:t>17B annually)</a:t>
            </a:r>
          </a:p>
          <a:p>
            <a:pPr lvl="2"/>
            <a:r>
              <a:rPr lang="en-US" dirty="0"/>
              <a:t>3 </a:t>
            </a:r>
            <a:r>
              <a:rPr lang="en-US" dirty="0" smtClean="0"/>
              <a:t>million cases at emergency departments</a:t>
            </a:r>
            <a:endParaRPr lang="en-US" dirty="0"/>
          </a:p>
          <a:p>
            <a:pPr lvl="1"/>
            <a:r>
              <a:rPr lang="en-US" dirty="0" smtClean="0"/>
              <a:t>Admission </a:t>
            </a:r>
            <a:r>
              <a:rPr lang="en-US" dirty="0"/>
              <a:t>to </a:t>
            </a:r>
            <a:r>
              <a:rPr lang="en-US" dirty="0" smtClean="0"/>
              <a:t>ICU in </a:t>
            </a:r>
            <a:r>
              <a:rPr lang="en-US" dirty="0"/>
              <a:t>10-20% of cases </a:t>
            </a:r>
            <a:r>
              <a:rPr lang="en-US" dirty="0" smtClean="0"/>
              <a:t>($4,000 cost/day)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Urease Positive (U+) Pathogens Lead to High Cost Cases</a:t>
            </a:r>
          </a:p>
          <a:p>
            <a:pPr lvl="1"/>
            <a:r>
              <a:rPr lang="en-US" dirty="0"/>
              <a:t>U+ </a:t>
            </a:r>
            <a:r>
              <a:rPr lang="en-US" dirty="0" smtClean="0"/>
              <a:t>pathogens include </a:t>
            </a:r>
            <a:r>
              <a:rPr lang="en-US" dirty="0"/>
              <a:t>staph, pseudomonas, </a:t>
            </a:r>
            <a:r>
              <a:rPr lang="en-US" dirty="0" err="1" smtClean="0"/>
              <a:t>klebsiella</a:t>
            </a:r>
            <a:r>
              <a:rPr lang="en-US" dirty="0" smtClean="0"/>
              <a:t>, </a:t>
            </a:r>
            <a:r>
              <a:rPr lang="en-US" dirty="0" err="1" smtClean="0"/>
              <a:t>etc</a:t>
            </a:r>
            <a:endParaRPr lang="en-US" dirty="0" smtClean="0"/>
          </a:p>
          <a:p>
            <a:pPr lvl="1"/>
            <a:r>
              <a:rPr lang="en-US" dirty="0" smtClean="0"/>
              <a:t>U</a:t>
            </a:r>
            <a:r>
              <a:rPr lang="en-US" dirty="0"/>
              <a:t>+ pathogens </a:t>
            </a:r>
            <a:r>
              <a:rPr lang="en-US" dirty="0" smtClean="0"/>
              <a:t>are responsible </a:t>
            </a:r>
            <a:r>
              <a:rPr lang="en-US" dirty="0"/>
              <a:t>for </a:t>
            </a:r>
            <a:r>
              <a:rPr lang="en-US" dirty="0" smtClean="0"/>
              <a:t>82% </a:t>
            </a:r>
            <a:r>
              <a:rPr lang="en-US" dirty="0"/>
              <a:t>of healthcare associated cases</a:t>
            </a:r>
            <a:endParaRPr lang="en-US" dirty="0" smtClean="0"/>
          </a:p>
          <a:p>
            <a:pPr lvl="1"/>
            <a:r>
              <a:rPr lang="en-US" dirty="0" smtClean="0"/>
              <a:t>U+ pathogens are responsible for 10% of community acquired cases</a:t>
            </a:r>
          </a:p>
          <a:p>
            <a:pPr lvl="2"/>
            <a:r>
              <a:rPr lang="en-US" dirty="0"/>
              <a:t>U+ pathogens are responsible </a:t>
            </a:r>
            <a:r>
              <a:rPr lang="en-US" dirty="0" smtClean="0"/>
              <a:t>for 61% </a:t>
            </a:r>
            <a:r>
              <a:rPr lang="en-US" dirty="0"/>
              <a:t>requiring ICU admission 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76200"/>
            <a:ext cx="8991600" cy="609600"/>
          </a:xfrm>
        </p:spPr>
        <p:txBody>
          <a:bodyPr/>
          <a:lstStyle/>
          <a:p>
            <a:r>
              <a:rPr lang="en-US" dirty="0" smtClean="0"/>
              <a:t>Market – Pneumonia in Emergency </a:t>
            </a:r>
            <a:r>
              <a:rPr lang="en-US" dirty="0" err="1" smtClean="0"/>
              <a:t>Depts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40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991600" cy="5211763"/>
          </a:xfrm>
        </p:spPr>
        <p:txBody>
          <a:bodyPr/>
          <a:lstStyle/>
          <a:p>
            <a:r>
              <a:rPr lang="en-US" dirty="0" smtClean="0"/>
              <a:t>Pneumonia is </a:t>
            </a:r>
            <a:r>
              <a:rPr lang="en-US" dirty="0"/>
              <a:t>a </a:t>
            </a:r>
            <a:r>
              <a:rPr lang="en-US" dirty="0" smtClean="0"/>
              <a:t>Major Problem in Ventilated Patients</a:t>
            </a:r>
            <a:endParaRPr lang="en-US" dirty="0"/>
          </a:p>
          <a:p>
            <a:pPr lvl="1"/>
            <a:r>
              <a:rPr lang="en-US" dirty="0" smtClean="0"/>
              <a:t>1.7MM patients in U.S. ICUs are placed on ventilator</a:t>
            </a:r>
          </a:p>
          <a:p>
            <a:pPr lvl="1"/>
            <a:r>
              <a:rPr lang="en-US" dirty="0"/>
              <a:t>22.8</a:t>
            </a:r>
            <a:r>
              <a:rPr lang="en-US" dirty="0" smtClean="0"/>
              <a:t>% </a:t>
            </a:r>
            <a:r>
              <a:rPr lang="en-US" dirty="0"/>
              <a:t>of </a:t>
            </a:r>
            <a:r>
              <a:rPr lang="en-US" dirty="0" smtClean="0"/>
              <a:t>ventilated patients get pneumonia</a:t>
            </a:r>
            <a:r>
              <a:rPr lang="en-US" dirty="0"/>
              <a:t> (~</a:t>
            </a:r>
            <a:r>
              <a:rPr lang="en-US" dirty="0" smtClean="0"/>
              <a:t>400,000 in U.S.) 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Urease Positive (U+) Pathogens Lead to High Cost Cases</a:t>
            </a:r>
          </a:p>
          <a:p>
            <a:pPr lvl="1"/>
            <a:r>
              <a:rPr lang="en-US" dirty="0"/>
              <a:t>U+ </a:t>
            </a:r>
            <a:r>
              <a:rPr lang="en-US" dirty="0" smtClean="0"/>
              <a:t>pathogens include </a:t>
            </a:r>
            <a:r>
              <a:rPr lang="en-US" dirty="0"/>
              <a:t>staph, pseudomonas, </a:t>
            </a:r>
            <a:r>
              <a:rPr lang="en-US" dirty="0" err="1" smtClean="0"/>
              <a:t>klebsiella</a:t>
            </a:r>
            <a:r>
              <a:rPr lang="en-US" dirty="0" smtClean="0"/>
              <a:t>, </a:t>
            </a:r>
            <a:r>
              <a:rPr lang="en-US" dirty="0" err="1" smtClean="0"/>
              <a:t>etc</a:t>
            </a:r>
            <a:endParaRPr lang="en-US" dirty="0" smtClean="0"/>
          </a:p>
          <a:p>
            <a:pPr lvl="1"/>
            <a:r>
              <a:rPr lang="en-US" dirty="0" smtClean="0"/>
              <a:t>U</a:t>
            </a:r>
            <a:r>
              <a:rPr lang="en-US" dirty="0"/>
              <a:t>+ pathogens </a:t>
            </a:r>
            <a:r>
              <a:rPr lang="en-US" dirty="0" smtClean="0"/>
              <a:t>are responsible </a:t>
            </a:r>
            <a:r>
              <a:rPr lang="en-US" dirty="0"/>
              <a:t>for </a:t>
            </a:r>
            <a:r>
              <a:rPr lang="en-US" dirty="0" smtClean="0"/>
              <a:t>70% </a:t>
            </a:r>
            <a:r>
              <a:rPr lang="en-US" dirty="0"/>
              <a:t>of ventilator </a:t>
            </a:r>
            <a:r>
              <a:rPr lang="en-US" dirty="0" smtClean="0"/>
              <a:t>associated cases</a:t>
            </a:r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76200"/>
            <a:ext cx="8991600" cy="609600"/>
          </a:xfrm>
        </p:spPr>
        <p:txBody>
          <a:bodyPr/>
          <a:lstStyle/>
          <a:p>
            <a:r>
              <a:rPr lang="en-US" dirty="0" smtClean="0"/>
              <a:t>Market – Pneumonia in Ventilators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3356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Rectangle 87"/>
          <p:cNvSpPr/>
          <p:nvPr/>
        </p:nvSpPr>
        <p:spPr>
          <a:xfrm>
            <a:off x="5757293" y="5516880"/>
            <a:ext cx="3329557" cy="6096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Strategy – Initial Target Markets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6001" y="2878455"/>
            <a:ext cx="1253869" cy="369332"/>
          </a:xfrm>
          <a:prstGeom prst="rect">
            <a:avLst/>
          </a:prstGeom>
          <a:noFill/>
          <a:ln w="28575">
            <a:solidFill>
              <a:srgbClr val="1C75B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Pneumonia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00256" y="1735455"/>
            <a:ext cx="1276311" cy="646331"/>
          </a:xfrm>
          <a:prstGeom prst="rect">
            <a:avLst/>
          </a:prstGeom>
          <a:noFill/>
          <a:ln w="28575">
            <a:solidFill>
              <a:srgbClr val="1C75B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Community</a:t>
            </a:r>
          </a:p>
          <a:p>
            <a:pPr algn="ctr"/>
            <a:r>
              <a:rPr lang="en-US" dirty="0"/>
              <a:t>Acquired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39733" y="3962400"/>
            <a:ext cx="1197357" cy="646331"/>
          </a:xfrm>
          <a:prstGeom prst="rect">
            <a:avLst/>
          </a:prstGeom>
          <a:noFill/>
          <a:ln w="28575">
            <a:solidFill>
              <a:srgbClr val="1C75B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Hospital</a:t>
            </a:r>
          </a:p>
          <a:p>
            <a:pPr algn="ctr"/>
            <a:r>
              <a:rPr lang="en-US" dirty="0"/>
              <a:t>Acquired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94939" y="1219200"/>
            <a:ext cx="1253869" cy="646331"/>
          </a:xfrm>
          <a:prstGeom prst="rect">
            <a:avLst/>
          </a:prstGeom>
          <a:noFill/>
          <a:ln w="28575">
            <a:solidFill>
              <a:srgbClr val="1C75B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Pneumonia</a:t>
            </a:r>
          </a:p>
          <a:p>
            <a:pPr algn="ctr"/>
            <a:r>
              <a:rPr lang="en-US" dirty="0"/>
              <a:t>in ED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94937" y="2272665"/>
            <a:ext cx="1253869" cy="646331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rgbClr val="1C75B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Pneumonia</a:t>
            </a:r>
          </a:p>
          <a:p>
            <a:pPr algn="ctr"/>
            <a:r>
              <a:rPr lang="en-US" dirty="0"/>
              <a:t>at GP/UC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26901" y="3335655"/>
            <a:ext cx="1189941" cy="646331"/>
          </a:xfrm>
          <a:prstGeom prst="rect">
            <a:avLst/>
          </a:prstGeom>
          <a:noFill/>
          <a:ln w="28575">
            <a:solidFill>
              <a:srgbClr val="1C75B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Ventilator</a:t>
            </a:r>
          </a:p>
          <a:p>
            <a:pPr algn="ctr"/>
            <a:r>
              <a:rPr lang="en-US" dirty="0"/>
              <a:t>Associated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211351" y="4603506"/>
            <a:ext cx="1221040" cy="646331"/>
          </a:xfrm>
          <a:prstGeom prst="rect">
            <a:avLst/>
          </a:prstGeom>
          <a:noFill/>
          <a:ln w="28575">
            <a:solidFill>
              <a:srgbClr val="1C75B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Hospital</a:t>
            </a:r>
          </a:p>
          <a:p>
            <a:pPr algn="ctr"/>
            <a:r>
              <a:rPr lang="en-US" dirty="0"/>
              <a:t>(Non-Vent)</a:t>
            </a:r>
          </a:p>
        </p:txBody>
      </p:sp>
      <p:cxnSp>
        <p:nvCxnSpPr>
          <p:cNvPr id="11" name="Straight Arrow Connector 10"/>
          <p:cNvCxnSpPr>
            <a:stCxn id="4" idx="3"/>
            <a:endCxn id="6" idx="1"/>
          </p:cNvCxnSpPr>
          <p:nvPr/>
        </p:nvCxnSpPr>
        <p:spPr>
          <a:xfrm>
            <a:off x="1499870" y="3063121"/>
            <a:ext cx="739863" cy="1222445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4" idx="3"/>
            <a:endCxn id="5" idx="1"/>
          </p:cNvCxnSpPr>
          <p:nvPr/>
        </p:nvCxnSpPr>
        <p:spPr>
          <a:xfrm flipV="1">
            <a:off x="1499870" y="2058621"/>
            <a:ext cx="700386" cy="10045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5" idx="3"/>
            <a:endCxn id="8" idx="1"/>
          </p:cNvCxnSpPr>
          <p:nvPr/>
        </p:nvCxnSpPr>
        <p:spPr>
          <a:xfrm>
            <a:off x="3476567" y="2058621"/>
            <a:ext cx="718370" cy="53721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5" idx="3"/>
            <a:endCxn id="7" idx="1"/>
          </p:cNvCxnSpPr>
          <p:nvPr/>
        </p:nvCxnSpPr>
        <p:spPr>
          <a:xfrm flipV="1">
            <a:off x="3476567" y="1542366"/>
            <a:ext cx="718372" cy="516255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6" idx="3"/>
            <a:endCxn id="10" idx="1"/>
          </p:cNvCxnSpPr>
          <p:nvPr/>
        </p:nvCxnSpPr>
        <p:spPr>
          <a:xfrm>
            <a:off x="3437090" y="4285566"/>
            <a:ext cx="774261" cy="64110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6" idx="3"/>
            <a:endCxn id="9" idx="1"/>
          </p:cNvCxnSpPr>
          <p:nvPr/>
        </p:nvCxnSpPr>
        <p:spPr>
          <a:xfrm flipV="1">
            <a:off x="3437090" y="3658821"/>
            <a:ext cx="789811" cy="626745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791200" y="1088648"/>
            <a:ext cx="147668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1 test each</a:t>
            </a:r>
          </a:p>
          <a:p>
            <a:pPr algn="ctr"/>
            <a:r>
              <a:rPr lang="en-US" sz="1600" u="sng" dirty="0"/>
              <a:t>(@$150/test)</a:t>
            </a:r>
          </a:p>
          <a:p>
            <a:pPr algn="ctr"/>
            <a:r>
              <a:rPr lang="en-US" sz="2000" b="1" dirty="0"/>
              <a:t>$346MM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52400" y="914400"/>
            <a:ext cx="37367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>
                <a:solidFill>
                  <a:srgbClr val="1C75B0"/>
                </a:solidFill>
              </a:rPr>
              <a:t>U.S. Pneumonia Market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30035" y="3247787"/>
            <a:ext cx="12858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6.2MM cases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195511" y="2348984"/>
            <a:ext cx="12858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5.6MM cases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2195510" y="4577551"/>
            <a:ext cx="12858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0.6MM cases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498066" y="1453515"/>
            <a:ext cx="5405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41%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3505200" y="2341364"/>
            <a:ext cx="5405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59%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1524000" y="3682901"/>
            <a:ext cx="5405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10%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524000" y="2097629"/>
            <a:ext cx="5405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90%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3558484" y="3529965"/>
            <a:ext cx="5405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58%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3562808" y="4680585"/>
            <a:ext cx="5405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42%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155728" y="1838444"/>
            <a:ext cx="13322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2.3MM cases 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4178971" y="2882384"/>
            <a:ext cx="12858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3.3MM cases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3794058" y="3949184"/>
            <a:ext cx="20556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0.4MM cases</a:t>
            </a:r>
          </a:p>
          <a:p>
            <a:pPr algn="ctr"/>
            <a:r>
              <a:rPr lang="en-US" sz="1600" dirty="0"/>
              <a:t>(1.7MM vent patients)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4178971" y="5224046"/>
            <a:ext cx="12858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0.3MM cases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856121" y="4472418"/>
            <a:ext cx="1346844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1 test each</a:t>
            </a:r>
          </a:p>
          <a:p>
            <a:pPr algn="ctr"/>
            <a:r>
              <a:rPr lang="en-US" sz="1600" u="sng" dirty="0"/>
              <a:t>(@$150/test)</a:t>
            </a:r>
          </a:p>
          <a:p>
            <a:pPr algn="ctr"/>
            <a:r>
              <a:rPr lang="en-US" sz="2000" b="1" dirty="0"/>
              <a:t>$40MM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5877601" y="3205102"/>
            <a:ext cx="1303883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4 test each</a:t>
            </a:r>
          </a:p>
          <a:p>
            <a:pPr algn="ctr"/>
            <a:r>
              <a:rPr lang="en-US" sz="1600" u="sng" dirty="0"/>
              <a:t>(@$200/test)</a:t>
            </a:r>
          </a:p>
          <a:p>
            <a:pPr algn="ctr"/>
            <a:r>
              <a:rPr lang="en-US" sz="2000" b="1" dirty="0"/>
              <a:t>$1.3B</a:t>
            </a:r>
          </a:p>
        </p:txBody>
      </p:sp>
      <p:cxnSp>
        <p:nvCxnSpPr>
          <p:cNvPr id="74" name="Straight Arrow Connector 73"/>
          <p:cNvCxnSpPr>
            <a:stCxn id="7" idx="3"/>
          </p:cNvCxnSpPr>
          <p:nvPr/>
        </p:nvCxnSpPr>
        <p:spPr>
          <a:xfrm flipV="1">
            <a:off x="5448808" y="1542365"/>
            <a:ext cx="452509" cy="1"/>
          </a:xfrm>
          <a:prstGeom prst="straightConnector1">
            <a:avLst/>
          </a:prstGeom>
          <a:ln w="28575">
            <a:prstDash val="sys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>
            <a:stCxn id="10" idx="3"/>
          </p:cNvCxnSpPr>
          <p:nvPr/>
        </p:nvCxnSpPr>
        <p:spPr>
          <a:xfrm flipV="1">
            <a:off x="5432391" y="4926671"/>
            <a:ext cx="435009" cy="1"/>
          </a:xfrm>
          <a:prstGeom prst="straightConnector1">
            <a:avLst/>
          </a:prstGeom>
          <a:ln w="28575">
            <a:prstDash val="sys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9" idx="3"/>
          </p:cNvCxnSpPr>
          <p:nvPr/>
        </p:nvCxnSpPr>
        <p:spPr>
          <a:xfrm flipV="1">
            <a:off x="5416842" y="3647138"/>
            <a:ext cx="450558" cy="11683"/>
          </a:xfrm>
          <a:prstGeom prst="straightConnector1">
            <a:avLst/>
          </a:prstGeom>
          <a:ln w="28575">
            <a:prstDash val="sys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7320077" y="2823627"/>
            <a:ext cx="1747723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u="sng" dirty="0"/>
              <a:t>U.S.</a:t>
            </a:r>
          </a:p>
          <a:p>
            <a:pPr algn="ctr"/>
            <a:r>
              <a:rPr lang="en-US" sz="2400" b="1" dirty="0"/>
              <a:t>$1.7B</a:t>
            </a:r>
          </a:p>
          <a:p>
            <a:pPr algn="ctr"/>
            <a:r>
              <a:rPr lang="en-US" sz="2000" b="1" dirty="0"/>
              <a:t>(3.0MM cases)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6119326" y="5464314"/>
            <a:ext cx="302467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/>
              <a:t>EU: $1.4B (8.2MM cases)</a:t>
            </a:r>
          </a:p>
          <a:p>
            <a:pPr algn="r"/>
            <a:r>
              <a:rPr lang="en-US" sz="2000" dirty="0"/>
              <a:t>China: $3.4B (50MM cases)</a:t>
            </a:r>
          </a:p>
        </p:txBody>
      </p:sp>
      <p:sp>
        <p:nvSpPr>
          <p:cNvPr id="26" name="Right Brace 25"/>
          <p:cNvSpPr/>
          <p:nvPr/>
        </p:nvSpPr>
        <p:spPr>
          <a:xfrm>
            <a:off x="7120488" y="1176009"/>
            <a:ext cx="347112" cy="4073827"/>
          </a:xfrm>
          <a:prstGeom prst="rightBrace">
            <a:avLst>
              <a:gd name="adj1" fmla="val 70796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613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5">
      <a:dk1>
        <a:srgbClr val="000000"/>
      </a:dk1>
      <a:lt1>
        <a:srgbClr val="FFFFFF"/>
      </a:lt1>
      <a:dk2>
        <a:srgbClr val="1C3D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7812</TotalTime>
  <Words>1641</Words>
  <Application>Microsoft Macintosh PowerPoint</Application>
  <PresentationFormat>On-screen Show (4:3)</PresentationFormat>
  <Paragraphs>298</Paragraphs>
  <Slides>20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--unknown-9--</vt:lpstr>
      <vt:lpstr>Calibri</vt:lpstr>
      <vt:lpstr>Arial</vt:lpstr>
      <vt:lpstr>Office Theme</vt:lpstr>
      <vt:lpstr>PowerPoint Presentation</vt:lpstr>
      <vt:lpstr>PowerPoint Presentation</vt:lpstr>
      <vt:lpstr>Avisa – Company Overview</vt:lpstr>
      <vt:lpstr>The Avisa Team – Management</vt:lpstr>
      <vt:lpstr>The Avisa Team – Scientific Advisory Board</vt:lpstr>
      <vt:lpstr>Problem: Pulmonary Infection Stewardship</vt:lpstr>
      <vt:lpstr>Market – Pneumonia in Emergency Depts</vt:lpstr>
      <vt:lpstr>Market – Pneumonia in Ventilators</vt:lpstr>
      <vt:lpstr>Strategy – Initial Target Markets</vt:lpstr>
      <vt:lpstr>Clinical – Pneumonia</vt:lpstr>
      <vt:lpstr>Clinical – Other Studies</vt:lpstr>
      <vt:lpstr>Clinical Validation</vt:lpstr>
      <vt:lpstr>The Avisa Platform Technology</vt:lpstr>
      <vt:lpstr>Avisa Platform Advantages</vt:lpstr>
      <vt:lpstr>Intellectual Property</vt:lpstr>
      <vt:lpstr>Commercialization Timeline</vt:lpstr>
      <vt:lpstr>Business Model &amp; Unit Economics</vt:lpstr>
      <vt:lpstr>Strategy – Initial Market Commercialization</vt:lpstr>
      <vt:lpstr>Finance – Series B Sources and Uses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Avisa</dc:title>
  <dc:creator>DennisFord</dc:creator>
  <cp:lastModifiedBy>David Joseph</cp:lastModifiedBy>
  <cp:revision>675</cp:revision>
  <cp:lastPrinted>2015-12-07T18:24:43Z</cp:lastPrinted>
  <dcterms:created xsi:type="dcterms:W3CDTF">2015-07-08T19:01:20Z</dcterms:created>
  <dcterms:modified xsi:type="dcterms:W3CDTF">2016-07-27T18:56:42Z</dcterms:modified>
</cp:coreProperties>
</file>