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90" r:id="rId3"/>
    <p:sldId id="291" r:id="rId4"/>
    <p:sldId id="292" r:id="rId5"/>
    <p:sldId id="258" r:id="rId6"/>
    <p:sldId id="261" r:id="rId7"/>
    <p:sldId id="293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FF"/>
    <a:srgbClr val="CC66FF"/>
    <a:srgbClr val="8000FF"/>
    <a:srgbClr val="2900B2"/>
    <a:srgbClr val="0C3BBE"/>
    <a:srgbClr val="66C90B"/>
    <a:srgbClr val="5B9C5C"/>
    <a:srgbClr val="5B7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2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B952-C496-EC4B-ABAA-FF74AF8854F6}" type="datetimeFigureOut">
              <a:rPr lang="en-US" smtClean="0"/>
              <a:t>11/6/16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6080-D2A4-0947-9495-CC18A60D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E7241B-0AFD-5B44-B205-2F91BB8117D8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6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B749E-9E99-CE49-9BED-8B1764F7AD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Genetic,</a:t>
            </a:r>
            <a:r>
              <a:rPr lang="en-US" baseline="0" dirty="0" smtClean="0"/>
              <a:t> </a:t>
            </a:r>
            <a:r>
              <a:rPr lang="en-US" dirty="0" smtClean="0"/>
              <a:t>Bio/</a:t>
            </a:r>
            <a:r>
              <a:rPr lang="en-US" dirty="0" err="1" smtClean="0"/>
              <a:t>Nuero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Psychosocial,</a:t>
            </a:r>
            <a:r>
              <a:rPr lang="en-US" baseline="0" dirty="0" smtClean="0"/>
              <a:t> </a:t>
            </a:r>
            <a:r>
              <a:rPr lang="en-US" dirty="0" smtClean="0"/>
              <a:t>Educational,</a:t>
            </a:r>
            <a:r>
              <a:rPr lang="en-US" baseline="0" dirty="0" smtClean="0"/>
              <a:t> </a:t>
            </a:r>
            <a:r>
              <a:rPr lang="en-US" dirty="0" smtClean="0"/>
              <a:t>Physical/Medical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6080-D2A4-0947-9495-CC18A60D9C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A95E3-9B5E-1A48-A558-0066A2A79761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2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1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8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2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8F63-1328-C843-9A41-19C4693A5118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EAA3-DA2A-A24A-A8F7-803EA3B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1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48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2793" y="176048"/>
            <a:ext cx="22412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of Care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Genetic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Bio/</a:t>
            </a:r>
            <a:r>
              <a:rPr lang="en-US" dirty="0" err="1" smtClean="0"/>
              <a:t>Nuero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Psychosocial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Educational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Physical/med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02793" y="2886939"/>
            <a:ext cx="224120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“It’s not about disabilities or disorders, its about understanding how each of us is built and applying that knowledge so we can be successful and happy by our own definition”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5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0402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36116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54" y="4642564"/>
            <a:ext cx="4472549" cy="5654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"I always thought I was lazy and stupid and weird now I understand how I'm made and what I need to do to feel more comfortable in my </a:t>
            </a:r>
            <a:r>
              <a:rPr lang="en-US" sz="2000" dirty="0" smtClean="0">
                <a:solidFill>
                  <a:srgbClr val="FFFFFF"/>
                </a:solidFill>
              </a:rPr>
              <a:t>body”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22 at 7.5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39" y="3769809"/>
            <a:ext cx="1715930" cy="1229525"/>
          </a:xfrm>
          <a:prstGeom prst="rect">
            <a:avLst/>
          </a:prstGeom>
        </p:spPr>
      </p:pic>
      <p:pic>
        <p:nvPicPr>
          <p:cNvPr id="2" name="Picture 1" descr="che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18" y="-5300"/>
            <a:ext cx="5062915" cy="67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509" y="1899604"/>
            <a:ext cx="4101615" cy="4958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7250" y="-82651"/>
            <a:ext cx="8229600" cy="1143000"/>
          </a:xfrm>
        </p:spPr>
        <p:txBody>
          <a:bodyPr/>
          <a:lstStyle/>
          <a:p>
            <a:r>
              <a:rPr lang="en-US" dirty="0" smtClean="0"/>
              <a:t>What’s Different About CICS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304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Integrated care – Leading with behavioral </a:t>
            </a:r>
          </a:p>
          <a:p>
            <a:r>
              <a:rPr lang="en-US" sz="3000" dirty="0" smtClean="0"/>
              <a:t>Informed by genetic testing</a:t>
            </a:r>
          </a:p>
          <a:p>
            <a:r>
              <a:rPr lang="en-US" sz="3000" dirty="0" smtClean="0"/>
              <a:t>Mapped screening &amp; treatment protocols</a:t>
            </a:r>
          </a:p>
          <a:p>
            <a:r>
              <a:rPr lang="en-US" sz="3000" dirty="0" smtClean="0"/>
              <a:t>“Treatment” goes beyond medical, 360 of life</a:t>
            </a:r>
          </a:p>
          <a:p>
            <a:r>
              <a:rPr lang="en-US" sz="3000" dirty="0" smtClean="0"/>
              <a:t>Plug and play – broad range of supports</a:t>
            </a:r>
          </a:p>
          <a:p>
            <a:r>
              <a:rPr lang="en-US" sz="3000" dirty="0" smtClean="0"/>
              <a:t>Based on how each child is uniquely “built”</a:t>
            </a:r>
          </a:p>
          <a:p>
            <a:r>
              <a:rPr lang="en-US" sz="3000" dirty="0" smtClean="0"/>
              <a:t>Co-learning community/lab with families</a:t>
            </a:r>
          </a:p>
          <a:p>
            <a:r>
              <a:rPr lang="en-US" sz="3000" dirty="0" smtClean="0"/>
              <a:t>Technology enabled tracking/analysis</a:t>
            </a:r>
          </a:p>
          <a:p>
            <a:r>
              <a:rPr lang="en-US" sz="3000" dirty="0" smtClean="0"/>
              <a:t>Developmental model, over time, prevention based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Oval 1"/>
          <p:cNvSpPr>
            <a:spLocks/>
          </p:cNvSpPr>
          <p:nvPr/>
        </p:nvSpPr>
        <p:spPr bwMode="auto">
          <a:xfrm>
            <a:off x="741363" y="1777208"/>
            <a:ext cx="7821612" cy="4705350"/>
          </a:xfrm>
          <a:prstGeom prst="ellipse">
            <a:avLst/>
          </a:prstGeom>
          <a:solidFill>
            <a:schemeClr val="accent1"/>
          </a:solidFill>
          <a:ln w="1905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5" y="1735596"/>
            <a:ext cx="422433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437483"/>
            <a:ext cx="6045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6527800" y="7115970"/>
            <a:ext cx="1963738" cy="153988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8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Trajan Pro Bold" charset="0"/>
                <a:cs typeface="Trajan Pro Bold" charset="0"/>
                <a:sym typeface="Trajan Pro Bold" charset="0"/>
              </a:rPr>
              <a:t>FEAST . GARDEN . COMMUNITY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581025" y="7115970"/>
            <a:ext cx="1600200" cy="1539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25399" dir="2700000" algn="ctr" rotWithShape="0">
              <a:schemeClr val="bg2">
                <a:alpha val="84999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/>
                </a:solidFill>
                <a:ea typeface="+mn-ea"/>
                <a:cs typeface="Arial" charset="0"/>
                <a:sym typeface="Arial" charset="0"/>
              </a:rPr>
              <a:t>Confidential and proprietary 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1544638" y="6534945"/>
            <a:ext cx="1787525" cy="2619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25399" dir="2700000" algn="ctr" rotWithShape="0">
              <a:schemeClr val="bg2">
                <a:alpha val="84999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ea typeface="+mn-ea"/>
                <a:cs typeface="Arial" charset="0"/>
                <a:sym typeface="Arial" charset="0"/>
              </a:rPr>
              <a:t>Share of Audience</a:t>
            </a:r>
          </a:p>
        </p:txBody>
      </p:sp>
      <p:sp>
        <p:nvSpPr>
          <p:cNvPr id="52246" name="Oval 22"/>
          <p:cNvSpPr>
            <a:spLocks/>
          </p:cNvSpPr>
          <p:nvPr/>
        </p:nvSpPr>
        <p:spPr bwMode="auto">
          <a:xfrm>
            <a:off x="2438400" y="2794795"/>
            <a:ext cx="4410075" cy="2581275"/>
          </a:xfrm>
          <a:prstGeom prst="ellipse">
            <a:avLst/>
          </a:prstGeom>
          <a:solidFill>
            <a:schemeClr val="bg1"/>
          </a:solidFill>
          <a:ln w="19050" cap="flat">
            <a:noFill/>
            <a:round/>
            <a:headEnd type="none" w="med" len="med"/>
            <a:tailEnd type="none" w="med" len="med"/>
          </a:ln>
          <a:effectLst>
            <a:outerShdw dist="76199" dir="2700000" sx="102000" sy="102000" algn="ctr" rotWithShape="0">
              <a:schemeClr val="bg2">
                <a:lumMod val="10000"/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" name="Picture 6" descr="bld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43" y="3322639"/>
            <a:ext cx="1309687" cy="1309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8566" y="3254186"/>
            <a:ext cx="409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Children’s Integrated Center for Success</a:t>
            </a:r>
            <a:endParaRPr lang="en-US" dirty="0"/>
          </a:p>
        </p:txBody>
      </p:sp>
      <p:pic>
        <p:nvPicPr>
          <p:cNvPr id="6" name="Picture 5" descr="person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09" y="4429920"/>
            <a:ext cx="830900" cy="830900"/>
          </a:xfrm>
          <a:prstGeom prst="rect">
            <a:avLst/>
          </a:prstGeom>
        </p:spPr>
      </p:pic>
      <p:pic>
        <p:nvPicPr>
          <p:cNvPr id="31" name="Picture 30" descr="person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9" y="4429920"/>
            <a:ext cx="830900" cy="83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5116" y="1831959"/>
            <a:ext cx="1500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Personas, &amp; Phenotypes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031184" y="1720027"/>
            <a:ext cx="1500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Standardized screening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419850" y="2212547"/>
            <a:ext cx="150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Rules-based specialty screenings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656197" y="2974819"/>
            <a:ext cx="20134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Mapped treatment pathways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159388" y="1647055"/>
            <a:ext cx="1500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Informed by </a:t>
            </a:r>
            <a:r>
              <a:rPr lang="en-US" sz="1600" dirty="0"/>
              <a:t>g</a:t>
            </a:r>
            <a:r>
              <a:rPr lang="en-US" sz="1600" dirty="0" smtClean="0"/>
              <a:t>enetic tests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990687" y="3559595"/>
            <a:ext cx="18172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Standardized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eporting formats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848475" y="4144371"/>
            <a:ext cx="1500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Metrics, tracking&gt; time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188131" y="4823829"/>
            <a:ext cx="17283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Developmental model, predictive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561039">
            <a:off x="1737023" y="6424760"/>
            <a:ext cx="321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Philosophical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548521">
            <a:off x="6294816" y="1926613"/>
            <a:ext cx="321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687975" y="4968432"/>
            <a:ext cx="1500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Lab, co-learning w/families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486304" y="4349205"/>
            <a:ext cx="1978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Overall success= health </a:t>
            </a:r>
            <a:r>
              <a:rPr lang="en-US" sz="1600" dirty="0" err="1" smtClean="0"/>
              <a:t>tx</a:t>
            </a:r>
            <a:r>
              <a:rPr lang="en-US" sz="1600" dirty="0" smtClean="0"/>
              <a:t> + behavioral, education, skills…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37609" y="5521902"/>
            <a:ext cx="2374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Developmental over time, prevention/wellness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 rot="19258206">
            <a:off x="55847" y="1951624"/>
            <a:ext cx="321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 Management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884211" y="2136289"/>
            <a:ext cx="161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Technology enabled – tracking, analysis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076022" y="3130124"/>
            <a:ext cx="161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Unique staffing model - specialists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1082189" y="3961121"/>
            <a:ext cx="1819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Full range of supports - therapies and beyond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0803" y="18582"/>
            <a:ext cx="568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CICS – What’s Unique About Us?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933" y="649363"/>
            <a:ext cx="913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care, informed by genetics, 360tx &amp; success model, based on how each child is built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7808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H="1">
            <a:off x="2195951" y="2317750"/>
            <a:ext cx="1641362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46" name="TextBox 28"/>
          <p:cNvSpPr txBox="1">
            <a:spLocks noChangeArrowheads="1"/>
          </p:cNvSpPr>
          <p:nvPr/>
        </p:nvSpPr>
        <p:spPr bwMode="auto">
          <a:xfrm>
            <a:off x="48912" y="1918037"/>
            <a:ext cx="2481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 dirty="0" smtClean="0">
                <a:solidFill>
                  <a:srgbClr val="0070C0"/>
                </a:solidFill>
                <a:cs typeface="Arial" charset="0"/>
              </a:rPr>
              <a:t>Screening tools are public domain, gold standard and</a:t>
            </a:r>
          </a:p>
          <a:p>
            <a:pPr eaLnBrk="1" hangingPunct="1"/>
            <a:r>
              <a:rPr lang="en-US" sz="1200" b="1" i="1" dirty="0" smtClean="0">
                <a:solidFill>
                  <a:srgbClr val="0070C0"/>
                </a:solidFill>
                <a:cs typeface="Arial" charset="0"/>
              </a:rPr>
              <a:t> best practice</a:t>
            </a:r>
            <a:endParaRPr lang="en-US" sz="1200" b="1" i="1" dirty="0">
              <a:solidFill>
                <a:srgbClr val="0070C0"/>
              </a:solidFill>
              <a:cs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530475" y="2774950"/>
            <a:ext cx="669925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48" name="TextBox 26"/>
          <p:cNvSpPr txBox="1">
            <a:spLocks noChangeArrowheads="1"/>
          </p:cNvSpPr>
          <p:nvPr/>
        </p:nvSpPr>
        <p:spPr bwMode="auto">
          <a:xfrm>
            <a:off x="590143" y="2564368"/>
            <a:ext cx="1951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 dirty="0" err="1" smtClean="0">
                <a:solidFill>
                  <a:srgbClr val="0070C0"/>
                </a:solidFill>
                <a:cs typeface="Arial" charset="0"/>
              </a:rPr>
              <a:t>iScreen</a:t>
            </a:r>
            <a:r>
              <a:rPr lang="en-US" sz="1200" b="1" i="1" dirty="0" smtClean="0">
                <a:solidFill>
                  <a:srgbClr val="0070C0"/>
                </a:solidFill>
                <a:cs typeface="Arial" charset="0"/>
              </a:rPr>
              <a:t> is currently developed for desktops. </a:t>
            </a:r>
            <a:endParaRPr lang="en-US" sz="1200" b="1" i="1" dirty="0">
              <a:solidFill>
                <a:srgbClr val="0070C0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866900" y="3232150"/>
            <a:ext cx="669925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4767" y="3600974"/>
            <a:ext cx="133985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3000" y="2133600"/>
            <a:ext cx="1757363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54" name="Title 3"/>
          <p:cNvSpPr>
            <a:spLocks noGrp="1"/>
          </p:cNvSpPr>
          <p:nvPr>
            <p:ph type="title"/>
          </p:nvPr>
        </p:nvSpPr>
        <p:spPr>
          <a:xfrm>
            <a:off x="317500" y="-202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charset="0"/>
              </a:rPr>
              <a:t>iScreenSuite</a:t>
            </a:r>
            <a:r>
              <a:rPr lang="en-US" dirty="0" smtClean="0">
                <a:latin typeface="Arial" charset="0"/>
              </a:rPr>
              <a:t> Process</a:t>
            </a:r>
            <a:endParaRPr lang="en-US" dirty="0">
              <a:latin typeface="Arial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838211" y="1420504"/>
            <a:ext cx="5437496" cy="5437496"/>
          </a:xfrm>
          <a:prstGeom prst="ellipse">
            <a:avLst/>
          </a:prstGeom>
          <a:solidFill>
            <a:srgbClr val="AFEAFF"/>
          </a:solidFill>
          <a:ln>
            <a:noFill/>
          </a:ln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195951" y="1523799"/>
            <a:ext cx="4752098" cy="4752098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543219" y="1567859"/>
            <a:ext cx="4057562" cy="4057562"/>
          </a:xfrm>
          <a:prstGeom prst="ellipse">
            <a:avLst/>
          </a:prstGeom>
          <a:solidFill>
            <a:srgbClr val="AFEAFF"/>
          </a:solidFill>
          <a:ln>
            <a:noFill/>
          </a:ln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888660" y="1561256"/>
            <a:ext cx="3366680" cy="336668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234102" y="1585134"/>
            <a:ext cx="2675796" cy="2675796"/>
          </a:xfrm>
          <a:prstGeom prst="ellipse">
            <a:avLst/>
          </a:prstGeom>
          <a:solidFill>
            <a:srgbClr val="AFEAFF"/>
          </a:solidFill>
          <a:ln>
            <a:noFill/>
          </a:ln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79543" y="1609011"/>
            <a:ext cx="1984914" cy="1984914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914017" y="1643257"/>
            <a:ext cx="1315966" cy="1315966"/>
          </a:xfrm>
          <a:prstGeom prst="ellipse">
            <a:avLst/>
          </a:prstGeom>
          <a:solidFill>
            <a:srgbClr val="AFEAFF"/>
          </a:solidFill>
          <a:ln>
            <a:noFill/>
          </a:ln>
          <a:scene3d>
            <a:camera prst="isometricOffAxis1Top">
              <a:rot lat="19524375" lon="18565810" rev="3684963"/>
            </a:camera>
            <a:lightRig rig="balanced" dir="t"/>
          </a:scene3d>
          <a:sp3d extrusionH="254000">
            <a:bevelT w="50800" h="50800"/>
            <a:bevelB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10363" y="1825704"/>
            <a:ext cx="2348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Initial visit w Clinician: Start with General screeners administered via computer</a:t>
            </a:r>
            <a:endParaRPr lang="en-US" sz="12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8371" y="2636450"/>
            <a:ext cx="26080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Next: Specific Screeners Selected via computer in response to General Screener Scores: Creation of </a:t>
            </a:r>
            <a:r>
              <a:rPr lang="en-US" sz="1200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iProfile</a:t>
            </a:r>
            <a:endParaRPr lang="en-US" sz="12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4617" y="3462386"/>
            <a:ext cx="1620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Clinician Interprets results of screening data: construction of clinical treatment plan begins</a:t>
            </a:r>
            <a:endParaRPr lang="en-US" sz="12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5366" name="TextBox 24"/>
          <p:cNvSpPr txBox="1">
            <a:spLocks noChangeArrowheads="1"/>
          </p:cNvSpPr>
          <p:nvPr/>
        </p:nvSpPr>
        <p:spPr bwMode="auto">
          <a:xfrm>
            <a:off x="61656" y="3048000"/>
            <a:ext cx="18163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 i="1" dirty="0" err="1" smtClean="0">
                <a:solidFill>
                  <a:srgbClr val="0070C0"/>
                </a:solidFill>
                <a:cs typeface="Arial" charset="0"/>
              </a:rPr>
              <a:t>iScreen</a:t>
            </a:r>
            <a:r>
              <a:rPr lang="en-US" sz="1200" b="1" i="1" dirty="0" smtClean="0">
                <a:solidFill>
                  <a:srgbClr val="0070C0"/>
                </a:solidFill>
                <a:cs typeface="Arial" charset="0"/>
              </a:rPr>
              <a:t> is created to support robust back end data mining </a:t>
            </a:r>
            <a:endParaRPr lang="en-US" sz="1200" b="1" i="1" dirty="0" smtClean="0">
              <a:solidFill>
                <a:srgbClr val="0070C0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909898" y="2789519"/>
            <a:ext cx="698256" cy="2510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69609" y="6336109"/>
            <a:ext cx="8320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Measure, track, learn, development/future, repeat as needed</a:t>
            </a:r>
            <a:endParaRPr lang="en-US" sz="1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705144" y="4927936"/>
            <a:ext cx="41157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61656" y="4420104"/>
            <a:ext cx="1567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 i="1" dirty="0" smtClean="0">
                <a:solidFill>
                  <a:srgbClr val="0070C0"/>
                </a:solidFill>
                <a:cs typeface="Arial" charset="0"/>
              </a:rPr>
              <a:t>All test results are curated as both discrete and categorized data points</a:t>
            </a:r>
            <a:endParaRPr lang="en-US" sz="1200" b="1" i="1" dirty="0" smtClean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38" y="752952"/>
            <a:ext cx="4101615" cy="495839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6523353" y="4927936"/>
            <a:ext cx="105366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43683" y="4666329"/>
            <a:ext cx="1620228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Follow Up Visit: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Re-Administer selected Specific Screeners based on </a:t>
            </a:r>
            <a:r>
              <a:rPr lang="en-US" sz="1200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iProfile</a:t>
            </a:r>
            <a:r>
              <a:rPr lang="en-US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Evaluate change in screener scores as a measure of clinical progress.</a:t>
            </a:r>
            <a:endParaRPr lang="en-US" sz="12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2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26"/>
          <p:cNvGrpSpPr>
            <a:grpSpLocks/>
          </p:cNvGrpSpPr>
          <p:nvPr/>
        </p:nvGrpSpPr>
        <p:grpSpPr bwMode="auto">
          <a:xfrm>
            <a:off x="2208213" y="1417638"/>
            <a:ext cx="4727575" cy="4827587"/>
            <a:chOff x="2156460" y="1477064"/>
            <a:chExt cx="4726541" cy="4768353"/>
          </a:xfrm>
        </p:grpSpPr>
        <p:sp>
          <p:nvSpPr>
            <p:cNvPr id="13" name="Oval 12"/>
            <p:cNvSpPr/>
            <p:nvPr/>
          </p:nvSpPr>
          <p:spPr>
            <a:xfrm>
              <a:off x="2156460" y="1564776"/>
              <a:ext cx="1901054" cy="4634744"/>
            </a:xfrm>
            <a:custGeom>
              <a:avLst/>
              <a:gdLst/>
              <a:ahLst/>
              <a:cxnLst/>
              <a:rect l="l" t="t" r="r" b="b"/>
              <a:pathLst>
                <a:path w="1943100" h="4737253">
                  <a:moveTo>
                    <a:pt x="1943100" y="0"/>
                  </a:moveTo>
                  <a:lnTo>
                    <a:pt x="1943100" y="4737253"/>
                  </a:lnTo>
                  <a:cubicBezTo>
                    <a:pt x="835167" y="4518255"/>
                    <a:pt x="0" y="3540973"/>
                    <a:pt x="0" y="2368626"/>
                  </a:cubicBezTo>
                  <a:cubicBezTo>
                    <a:pt x="0" y="1196280"/>
                    <a:pt x="835167" y="218997"/>
                    <a:pt x="1943100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0070C0"/>
                </a:gs>
                <a:gs pos="0">
                  <a:srgbClr val="0070C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63500" dist="50800" dir="5400000" algn="t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845097" y="1543732"/>
              <a:ext cx="2037904" cy="4676288"/>
            </a:xfrm>
            <a:custGeom>
              <a:avLst/>
              <a:gdLst/>
              <a:ahLst/>
              <a:cxnLst/>
              <a:rect l="l" t="t" r="r" b="b"/>
              <a:pathLst>
                <a:path w="2083704" h="4780235">
                  <a:moveTo>
                    <a:pt x="0" y="0"/>
                  </a:moveTo>
                  <a:cubicBezTo>
                    <a:pt x="1177247" y="159116"/>
                    <a:pt x="2083704" y="1168759"/>
                    <a:pt x="2083704" y="2390117"/>
                  </a:cubicBezTo>
                  <a:cubicBezTo>
                    <a:pt x="2083704" y="3611475"/>
                    <a:pt x="1177247" y="4621118"/>
                    <a:pt x="0" y="47802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63500" dist="50800" dir="5400000" algn="t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581817" y="2369146"/>
              <a:ext cx="3875827" cy="387627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BC5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3108960" anchorCtr="1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63500" dist="50800" dir="5400000" algn="t" rotWithShape="0">
                      <a:prstClr val="black">
                        <a:alpha val="50000"/>
                      </a:prstClr>
                    </a:outerShdw>
                  </a:effectLst>
                </a:rPr>
                <a:t>Interpretation</a:t>
              </a:r>
              <a:endParaRPr lang="en-US" b="1" dirty="0">
                <a:solidFill>
                  <a:schemeClr val="bg1"/>
                </a:solidFill>
                <a:effectLst>
                  <a:outerShdw blurRad="63500" dist="50800" dir="5400000" algn="t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021458" y="3248529"/>
              <a:ext cx="2996544" cy="2996888"/>
            </a:xfrm>
            <a:prstGeom prst="ellipse">
              <a:avLst/>
            </a:prstGeom>
            <a:gradFill>
              <a:gsLst>
                <a:gs pos="0">
                  <a:srgbClr val="DE8080"/>
                </a:gs>
                <a:gs pos="100000">
                  <a:srgbClr val="CB3737">
                    <a:lumMod val="95000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286000" anchor="ctr"/>
            <a:lstStyle/>
            <a:p>
              <a:pPr algn="ctr">
                <a:defRPr/>
              </a:pPr>
              <a:r>
                <a:rPr lang="en-US" sz="1700" b="1" dirty="0" smtClean="0">
                  <a:solidFill>
                    <a:schemeClr val="bg1"/>
                  </a:solidFill>
                  <a:effectLst>
                    <a:outerShdw blurRad="63500" dist="50800" dir="5400000" algn="t" rotWithShape="0">
                      <a:prstClr val="black">
                        <a:alpha val="50000"/>
                      </a:prstClr>
                    </a:outerShdw>
                  </a:effectLst>
                </a:rPr>
                <a:t>Tier 2 Screening</a:t>
              </a:r>
              <a:endParaRPr lang="en-US" sz="1700" b="1" dirty="0">
                <a:solidFill>
                  <a:schemeClr val="bg1"/>
                </a:solidFill>
                <a:effectLst>
                  <a:outerShdw blurRad="63500" dist="50800" dir="5400000" algn="t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364283" y="3934258"/>
              <a:ext cx="2310894" cy="2311159"/>
            </a:xfrm>
            <a:prstGeom prst="ellipse">
              <a:avLst/>
            </a:prstGeom>
            <a:gradFill>
              <a:gsLst>
                <a:gs pos="100000">
                  <a:srgbClr val="00B0F0">
                    <a:lumMod val="80000"/>
                  </a:srgbClr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55448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63500" dist="50800" dir="5400000" algn="t" rotWithShape="0">
                      <a:prstClr val="black">
                        <a:alpha val="50000"/>
                      </a:prstClr>
                    </a:outerShdw>
                  </a:effectLst>
                </a:rPr>
                <a:t>Tier 1 Screening + Genetic Testing</a:t>
              </a:r>
              <a:endParaRPr lang="en-US" sz="1600" b="1" dirty="0">
                <a:solidFill>
                  <a:schemeClr val="bg1"/>
                </a:solidFill>
                <a:effectLst>
                  <a:outerShdw blurRad="63500" dist="50800" dir="5400000" algn="t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737264" y="4654908"/>
              <a:ext cx="1564933" cy="1565112"/>
            </a:xfrm>
            <a:prstGeom prst="ellipse">
              <a:avLst/>
            </a:prstGeom>
            <a:gradFill>
              <a:gsLst>
                <a:gs pos="100000">
                  <a:srgbClr val="CCCC00">
                    <a:lumMod val="84000"/>
                  </a:srgbClr>
                </a:gs>
                <a:gs pos="0">
                  <a:srgbClr val="FFFF99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A29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68680" anchor="ctr"/>
            <a:lstStyle/>
            <a:p>
              <a:pPr algn="ctr">
                <a:defRPr/>
              </a:pPr>
              <a:endParaRPr lang="en-US" sz="1500" b="1" dirty="0">
                <a:solidFill>
                  <a:schemeClr val="bg1"/>
                </a:solidFill>
                <a:effectLst>
                  <a:outerShdw blurRad="63500" dist="50800" dir="5400000" algn="t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2820000">
              <a:off x="4361752" y="1476327"/>
              <a:ext cx="985735" cy="987209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63500" dist="50800" dir="5400000" algn="t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8694" y="1841466"/>
              <a:ext cx="2379308" cy="3952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dist="50800" dir="5400000" algn="t" rotWithShape="0">
                      <a:prstClr val="black">
                        <a:alpha val="50000"/>
                      </a:prstClr>
                    </a:outerShdw>
                  </a:effectLst>
                </a:rPr>
                <a:t>Success/TX Plan</a:t>
              </a:r>
              <a:endParaRPr lang="en-US" sz="2000" b="1" dirty="0">
                <a:solidFill>
                  <a:schemeClr val="bg1"/>
                </a:solidFill>
                <a:effectLst>
                  <a:outerShdw blurRad="63500" dist="50800" dir="5400000" algn="t" rotWithShape="0">
                    <a:prstClr val="black">
                      <a:alpha val="50000"/>
                    </a:prstClr>
                  </a:outerShdw>
                </a:effectLst>
              </a:endParaRPr>
            </a:p>
          </p:txBody>
        </p:sp>
      </p:grpSp>
      <p:grpSp>
        <p:nvGrpSpPr>
          <p:cNvPr id="219139" name="Group 22"/>
          <p:cNvGrpSpPr>
            <a:grpSpLocks/>
          </p:cNvGrpSpPr>
          <p:nvPr/>
        </p:nvGrpSpPr>
        <p:grpSpPr bwMode="auto">
          <a:xfrm>
            <a:off x="0" y="1586147"/>
            <a:ext cx="9001126" cy="1769828"/>
            <a:chOff x="5471532" y="1220063"/>
            <a:chExt cx="13016453" cy="2557534"/>
          </a:xfrm>
        </p:grpSpPr>
        <p:sp>
          <p:nvSpPr>
            <p:cNvPr id="24" name="Rectangle 23"/>
            <p:cNvSpPr/>
            <p:nvPr/>
          </p:nvSpPr>
          <p:spPr>
            <a:xfrm>
              <a:off x="15501317" y="1220063"/>
              <a:ext cx="2986668" cy="474870"/>
            </a:xfrm>
            <a:prstGeom prst="rect">
              <a:avLst/>
            </a:prstGeom>
            <a:solidFill>
              <a:schemeClr val="accent6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Interpretation</a:t>
              </a:r>
              <a:endParaRPr lang="en-US" sz="16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71532" y="1384896"/>
              <a:ext cx="2986668" cy="23927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tIns="91440" bIns="91440"/>
            <a:lstStyle/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  <a:ea typeface="+mn-ea"/>
                  <a:cs typeface="+mn-cs"/>
                </a:rPr>
                <a:t>Specialized Tier 2 screening based on Tier 1 results</a:t>
              </a:r>
              <a:endParaRPr lang="en-US" sz="14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Screening pathways based on proprietary “persona definition”</a:t>
              </a:r>
              <a:endParaRPr lang="en-US" sz="14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9141" name="Group 29"/>
          <p:cNvGrpSpPr>
            <a:grpSpLocks/>
          </p:cNvGrpSpPr>
          <p:nvPr/>
        </p:nvGrpSpPr>
        <p:grpSpPr bwMode="auto">
          <a:xfrm>
            <a:off x="0" y="1479947"/>
            <a:ext cx="9161278" cy="2131983"/>
            <a:chOff x="-4764868" y="80151"/>
            <a:chExt cx="13248054" cy="3080876"/>
          </a:xfrm>
        </p:grpSpPr>
        <p:sp>
          <p:nvSpPr>
            <p:cNvPr id="31" name="Rectangle 30"/>
            <p:cNvSpPr/>
            <p:nvPr/>
          </p:nvSpPr>
          <p:spPr>
            <a:xfrm>
              <a:off x="-4764868" y="80151"/>
              <a:ext cx="2986668" cy="474870"/>
            </a:xfrm>
            <a:prstGeom prst="rect">
              <a:avLst/>
            </a:prstGeom>
            <a:solidFill>
              <a:srgbClr val="DC3A3A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Tier 2 Screening</a:t>
              </a:r>
              <a:endParaRPr lang="en-US" sz="16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64923" y="768326"/>
              <a:ext cx="3218263" cy="23927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tIns="91440" bIns="91440"/>
            <a:lstStyle/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Get as much data from Tier 1 and 2 screenings, genetic tests, observation and interviews</a:t>
              </a: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Interpret results </a:t>
              </a:r>
              <a:endParaRPr lang="en-US" sz="14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endParaRPr>
            </a:p>
          </p:txBody>
        </p:sp>
      </p:grpSp>
      <p:grpSp>
        <p:nvGrpSpPr>
          <p:cNvPr id="219142" name="Group 32"/>
          <p:cNvGrpSpPr>
            <a:grpSpLocks/>
          </p:cNvGrpSpPr>
          <p:nvPr/>
        </p:nvGrpSpPr>
        <p:grpSpPr bwMode="auto">
          <a:xfrm>
            <a:off x="0" y="3478213"/>
            <a:ext cx="2065339" cy="1547812"/>
            <a:chOff x="5471531" y="910026"/>
            <a:chExt cx="2986669" cy="2237450"/>
          </a:xfrm>
        </p:grpSpPr>
        <p:sp>
          <p:nvSpPr>
            <p:cNvPr id="34" name="Rectangle 33"/>
            <p:cNvSpPr/>
            <p:nvPr/>
          </p:nvSpPr>
          <p:spPr>
            <a:xfrm>
              <a:off x="5471532" y="910026"/>
              <a:ext cx="2986668" cy="475027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sysClr val="window" lastClr="FFFFFF"/>
                  </a:solidFill>
                  <a:latin typeface="Calibri"/>
                </a:rPr>
                <a:t>Tier 1 Screening</a:t>
              </a:r>
              <a:endParaRPr lang="en-US" sz="16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71531" y="1385053"/>
              <a:ext cx="2763708" cy="17624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tIns="91440" bIns="91440"/>
            <a:lstStyle/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Intake survey</a:t>
              </a: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Child &amp; Parent interview</a:t>
              </a: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Observation</a:t>
              </a: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Genetic Test – 20 measures</a:t>
              </a:r>
              <a:endParaRPr lang="en-US" sz="14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endParaRPr>
            </a:p>
          </p:txBody>
        </p:sp>
      </p:grpSp>
      <p:grpSp>
        <p:nvGrpSpPr>
          <p:cNvPr id="219145" name="Group 41"/>
          <p:cNvGrpSpPr>
            <a:grpSpLocks/>
          </p:cNvGrpSpPr>
          <p:nvPr/>
        </p:nvGrpSpPr>
        <p:grpSpPr bwMode="auto">
          <a:xfrm>
            <a:off x="6910129" y="4778306"/>
            <a:ext cx="2281605" cy="1895866"/>
            <a:chOff x="5471531" y="910026"/>
            <a:chExt cx="3299412" cy="2741863"/>
          </a:xfrm>
        </p:grpSpPr>
        <p:sp>
          <p:nvSpPr>
            <p:cNvPr id="43" name="Rectangle 42"/>
            <p:cNvSpPr/>
            <p:nvPr/>
          </p:nvSpPr>
          <p:spPr>
            <a:xfrm>
              <a:off x="5730199" y="910026"/>
              <a:ext cx="2986668" cy="475251"/>
            </a:xfrm>
            <a:prstGeom prst="rect">
              <a:avLst/>
            </a:prstGeom>
            <a:solidFill>
              <a:srgbClr val="CCCC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ysClr val="window" lastClr="FFFFFF"/>
                  </a:solidFill>
                  <a:latin typeface="Calibri"/>
                </a:rPr>
                <a:t>Co-developed TX Plans</a:t>
              </a:r>
              <a:endParaRPr lang="en-US" sz="16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71531" y="1273963"/>
              <a:ext cx="3299412" cy="237792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tIns="91440" bIns="91440"/>
            <a:lstStyle/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Present families with insights</a:t>
              </a:r>
              <a:r>
                <a:rPr lang="en-US" sz="14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 </a:t>
              </a: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and treatment/success </a:t>
              </a:r>
              <a:r>
                <a:rPr lang="en-US" sz="1400" i="1" u="sng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options</a:t>
              </a: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Co-develop plan to meet their goals</a:t>
              </a: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Learn together</a:t>
              </a: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</a:rPr>
                <a:t>Measure, repeat over time</a:t>
              </a: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endParaRPr>
            </a:p>
            <a:p>
              <a:pPr marL="176213" indent="-17621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endParaRPr>
            </a:p>
          </p:txBody>
        </p:sp>
      </p:grpSp>
      <p:grpSp>
        <p:nvGrpSpPr>
          <p:cNvPr id="219147" name="Group 46"/>
          <p:cNvGrpSpPr>
            <a:grpSpLocks/>
          </p:cNvGrpSpPr>
          <p:nvPr/>
        </p:nvGrpSpPr>
        <p:grpSpPr bwMode="auto">
          <a:xfrm>
            <a:off x="0" y="5203330"/>
            <a:ext cx="3073399" cy="1381046"/>
            <a:chOff x="5471531" y="910026"/>
            <a:chExt cx="4444417" cy="1996380"/>
          </a:xfrm>
        </p:grpSpPr>
        <p:sp>
          <p:nvSpPr>
            <p:cNvPr id="48" name="Rectangle 47"/>
            <p:cNvSpPr/>
            <p:nvPr/>
          </p:nvSpPr>
          <p:spPr>
            <a:xfrm>
              <a:off x="5471532" y="910026"/>
              <a:ext cx="2986668" cy="475027"/>
            </a:xfrm>
            <a:prstGeom prst="rect">
              <a:avLst/>
            </a:prstGeom>
            <a:solidFill>
              <a:srgbClr val="5F8B0F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Concept</a:t>
              </a:r>
              <a:endParaRPr lang="en-US" sz="16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71531" y="1255248"/>
              <a:ext cx="4444417" cy="16511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tIns="91440" bIns="91440"/>
            <a:lstStyle/>
            <a:p>
              <a:pPr marL="285750" indent="-285750">
                <a:buFont typeface="Arial"/>
                <a:buChar char="•"/>
              </a:pPr>
              <a:r>
                <a:rPr lang="en-US" sz="1400" dirty="0"/>
                <a:t>Personalized integrated medicine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/>
                <a:t>Informed by genetics @ point of care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/>
                <a:t>Shared decision making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/>
                <a:t>Collaborative learning with families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400" dirty="0"/>
                <a:t>Developmental model – over time</a:t>
              </a:r>
            </a:p>
          </p:txBody>
        </p:sp>
      </p:grpSp>
      <p:sp>
        <p:nvSpPr>
          <p:cNvPr id="219149" name="Title 52"/>
          <p:cNvSpPr>
            <a:spLocks noGrp="1"/>
          </p:cNvSpPr>
          <p:nvPr>
            <p:ph type="title"/>
          </p:nvPr>
        </p:nvSpPr>
        <p:spPr>
          <a:xfrm>
            <a:off x="355166" y="-43345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Children’s Integrated Centers for Success </a:t>
            </a:r>
            <a:endParaRPr lang="en-US" sz="2400" dirty="0">
              <a:latin typeface="Arial" charset="0"/>
            </a:endParaRPr>
          </a:p>
        </p:txBody>
      </p:sp>
      <p:pic>
        <p:nvPicPr>
          <p:cNvPr id="10" name="Picture 9" descr="girl-rea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96" y="4734785"/>
            <a:ext cx="1111260" cy="12424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29126" y="393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Developmental Model: Your </a:t>
            </a:r>
            <a:r>
              <a:rPr 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C</a:t>
            </a:r>
            <a:r>
              <a:rPr 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hild </a:t>
            </a:r>
            <a:r>
              <a:rPr 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O</a:t>
            </a:r>
            <a:r>
              <a:rPr 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ver Time, Predictive Analytics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Mapped Treatment Protocols, Defined Standards of Care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360 plan – medical, behavioral, school, home, social emotional</a:t>
            </a:r>
            <a:endParaRPr lang="en-US" sz="1200" kern="0" dirty="0">
              <a:solidFill>
                <a:sysClr val="windowText" lastClr="000000">
                  <a:lumMod val="85000"/>
                  <a:lumOff val="15000"/>
                </a:sys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0392" y="3211109"/>
            <a:ext cx="1970734" cy="34417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30391" y="3186698"/>
            <a:ext cx="2347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Treatment Protocols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966246" y="3547568"/>
            <a:ext cx="2225489" cy="16557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tIns="91440" bIns="91440"/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Recommend treatment based on treatment protocols for specific personas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Evidence based</a:t>
            </a:r>
            <a:endParaRPr lang="en-US" sz="14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5567" y="2758038"/>
            <a:ext cx="126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Academics/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Learning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3272" y="2078955"/>
            <a:ext cx="126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Social Emotional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77310" y="2911927"/>
            <a:ext cx="12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M</a:t>
            </a:r>
            <a:r>
              <a:rPr lang="en-US" sz="1400" dirty="0" smtClean="0">
                <a:solidFill>
                  <a:srgbClr val="FFFFFF"/>
                </a:solidFill>
              </a:rPr>
              <a:t>edical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34244" y="2186677"/>
            <a:ext cx="126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Behavioral Therapies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08213" y="3616644"/>
            <a:ext cx="12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M</a:t>
            </a:r>
            <a:r>
              <a:rPr lang="en-US" sz="1400" dirty="0" smtClean="0">
                <a:solidFill>
                  <a:srgbClr val="FFFFFF"/>
                </a:solidFill>
              </a:rPr>
              <a:t>edication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4356805" y="4515344"/>
            <a:ext cx="386859" cy="218070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 Arrow 55"/>
          <p:cNvSpPr/>
          <p:nvPr/>
        </p:nvSpPr>
        <p:spPr>
          <a:xfrm>
            <a:off x="4315775" y="3043526"/>
            <a:ext cx="386859" cy="218070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>
            <a:off x="4356805" y="3753981"/>
            <a:ext cx="386859" cy="218070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4330591" y="2231530"/>
            <a:ext cx="386859" cy="218070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212956" y="3561109"/>
            <a:ext cx="12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Hobbies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05310" y="386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Behavioral Health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Integrated w/ Pediatrics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Informed by Genetic </a:t>
            </a:r>
            <a:r>
              <a:rPr lang="en-US" sz="12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Tests @ Point of Care</a:t>
            </a:r>
          </a:p>
        </p:txBody>
      </p:sp>
    </p:spTree>
    <p:extLst>
      <p:ext uri="{BB962C8B-B14F-4D97-AF65-F5344CB8AC3E}">
        <p14:creationId xmlns:p14="http://schemas.microsoft.com/office/powerpoint/2010/main" val="205332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688961" y="323628"/>
            <a:ext cx="6034088" cy="552450"/>
          </a:xfrm>
          <a:prstGeom prst="rect">
            <a:avLst/>
          </a:prstGeom>
          <a:solidFill>
            <a:srgbClr val="85A1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3894" y="260753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Initial Visit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688961" y="603592"/>
            <a:ext cx="1617434" cy="2724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092" y="616530"/>
            <a:ext cx="161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Child &amp; </a:t>
            </a:r>
            <a:r>
              <a:rPr lang="en-US" sz="1000" dirty="0">
                <a:solidFill>
                  <a:srgbClr val="FFFFFF"/>
                </a:solidFill>
              </a:rPr>
              <a:t>F</a:t>
            </a:r>
            <a:r>
              <a:rPr lang="en-US" sz="1000" dirty="0" smtClean="0">
                <a:solidFill>
                  <a:srgbClr val="FFFFFF"/>
                </a:solidFill>
              </a:rPr>
              <a:t>amily Interview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3170988" y="602476"/>
            <a:ext cx="1539897" cy="27360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4068318" y="603592"/>
            <a:ext cx="1617434" cy="2724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5296898" y="603592"/>
            <a:ext cx="1617434" cy="2724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70988" y="624987"/>
            <a:ext cx="161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Testing tier 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8318" y="624987"/>
            <a:ext cx="161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Genetic testing/swab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6898" y="879102"/>
            <a:ext cx="161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History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3212" y="791285"/>
            <a:ext cx="161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History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6505073" y="597586"/>
            <a:ext cx="1217975" cy="2815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811167" y="603592"/>
            <a:ext cx="161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Observation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1688960" y="879102"/>
            <a:ext cx="6034088" cy="24622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 b="1" i="1" dirty="0">
              <a:latin typeface="Trebuchet MS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88745" y="784735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1688961" y="1125323"/>
            <a:ext cx="6034087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 b="1" i="1" dirty="0">
              <a:latin typeface="Trebuchet MS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0282" y="1036163"/>
            <a:ext cx="484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Tier 2 Testing Logic – Branching Rules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4424" y="1571853"/>
            <a:ext cx="858440" cy="3269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94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80630" y="1560780"/>
            <a:ext cx="858440" cy="326946"/>
          </a:xfrm>
          <a:prstGeom prst="rect">
            <a:avLst/>
          </a:prstGeom>
          <a:solidFill>
            <a:schemeClr val="accent6"/>
          </a:soli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94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867678" y="1560780"/>
            <a:ext cx="858440" cy="3269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94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74610" y="1560780"/>
            <a:ext cx="858440" cy="326946"/>
          </a:xfrm>
          <a:prstGeom prst="rect">
            <a:avLst/>
          </a:prstGeom>
          <a:solidFill>
            <a:schemeClr val="accent6"/>
          </a:soli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94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6127801" y="1324668"/>
            <a:ext cx="238894" cy="28056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894729" y="1571853"/>
            <a:ext cx="858440" cy="326946"/>
          </a:xfrm>
          <a:prstGeom prst="rect">
            <a:avLst/>
          </a:prstGeom>
          <a:solidFill>
            <a:schemeClr val="accent6"/>
          </a:soli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94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7227608" y="1330933"/>
            <a:ext cx="238894" cy="28056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819306" y="1560780"/>
            <a:ext cx="858440" cy="326946"/>
          </a:xfrm>
          <a:prstGeom prst="rect">
            <a:avLst/>
          </a:prstGeom>
          <a:solidFill>
            <a:schemeClr val="accent6"/>
          </a:soli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94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5177451" y="1352704"/>
            <a:ext cx="238894" cy="28056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069298" y="1364819"/>
            <a:ext cx="238894" cy="28056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129079" y="1351249"/>
            <a:ext cx="238894" cy="28056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1885832" y="1336759"/>
            <a:ext cx="238894" cy="28056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862826" y="1535630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68170" y="1524474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9944" y="1523839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C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03557" y="1992830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55957" y="2145230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8357" y="2297630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57605" y="1535630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B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04832" y="1537916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62336" y="1516727"/>
            <a:ext cx="103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F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1632469" y="2034371"/>
            <a:ext cx="615226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23212" y="599817"/>
            <a:ext cx="161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History – C&amp;F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6395" y="2034371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Johnny’s Data – “GNPS Profile”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1634752" y="2656450"/>
            <a:ext cx="6152265" cy="369332"/>
          </a:xfrm>
          <a:prstGeom prst="rect">
            <a:avLst/>
          </a:prstGeom>
          <a:solidFill>
            <a:srgbClr val="66C90B"/>
          </a:soli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0630" y="2642282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Interpretation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62733" y="3013089"/>
            <a:ext cx="61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NV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2469" y="3011614"/>
            <a:ext cx="824865" cy="416536"/>
          </a:xfrm>
          <a:prstGeom prst="rect">
            <a:avLst/>
          </a:prstGeom>
          <a:gradFill flip="none" rotWithShape="1">
            <a:gsLst>
              <a:gs pos="89000">
                <a:srgbClr val="66C90B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5159" y="3011614"/>
            <a:ext cx="61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434292" y="3013089"/>
            <a:ext cx="824865" cy="416536"/>
          </a:xfrm>
          <a:prstGeom prst="rect">
            <a:avLst/>
          </a:prstGeom>
          <a:gradFill flip="none" rotWithShape="1">
            <a:gsLst>
              <a:gs pos="89000">
                <a:srgbClr val="66C90B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578120" y="3013089"/>
            <a:ext cx="61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43453" y="3011614"/>
            <a:ext cx="884502" cy="416536"/>
          </a:xfrm>
          <a:prstGeom prst="rect">
            <a:avLst/>
          </a:prstGeom>
          <a:gradFill flip="none" rotWithShape="1">
            <a:gsLst>
              <a:gs pos="89000">
                <a:srgbClr val="66C90B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420811" y="3014381"/>
            <a:ext cx="61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127955" y="3013207"/>
            <a:ext cx="926546" cy="416536"/>
          </a:xfrm>
          <a:prstGeom prst="rect">
            <a:avLst/>
          </a:prstGeom>
          <a:gradFill flip="none" rotWithShape="1">
            <a:gsLst>
              <a:gs pos="89000">
                <a:srgbClr val="66C90B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308532" y="3000632"/>
            <a:ext cx="61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075758" y="3013207"/>
            <a:ext cx="905177" cy="416536"/>
          </a:xfrm>
          <a:prstGeom prst="rect">
            <a:avLst/>
          </a:prstGeom>
          <a:gradFill flip="none" rotWithShape="1">
            <a:gsLst>
              <a:gs pos="89000">
                <a:srgbClr val="66C90B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266519" y="3025782"/>
            <a:ext cx="69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80935" y="3014381"/>
            <a:ext cx="933397" cy="416536"/>
          </a:xfrm>
          <a:prstGeom prst="rect">
            <a:avLst/>
          </a:prstGeom>
          <a:gradFill flip="none" rotWithShape="1">
            <a:gsLst>
              <a:gs pos="89000">
                <a:srgbClr val="66C90B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894729" y="3011194"/>
            <a:ext cx="890005" cy="416536"/>
          </a:xfrm>
          <a:prstGeom prst="rect">
            <a:avLst/>
          </a:prstGeom>
          <a:gradFill flip="none" rotWithShape="1">
            <a:gsLst>
              <a:gs pos="89000">
                <a:srgbClr val="66C90B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6237842" y="2998710"/>
            <a:ext cx="69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99431" y="2995458"/>
            <a:ext cx="69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Down Arrow 89"/>
          <p:cNvSpPr/>
          <p:nvPr/>
        </p:nvSpPr>
        <p:spPr>
          <a:xfrm>
            <a:off x="4591438" y="2417171"/>
            <a:ext cx="238894" cy="28056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1634752" y="3676514"/>
            <a:ext cx="6152265" cy="369332"/>
          </a:xfrm>
          <a:prstGeom prst="rect">
            <a:avLst/>
          </a:prstGeom>
          <a:solidFill>
            <a:srgbClr val="0C3BBE"/>
          </a:soli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75768" y="3659095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Application - Options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1631092" y="4045846"/>
            <a:ext cx="2046654" cy="369332"/>
          </a:xfrm>
          <a:prstGeom prst="rect">
            <a:avLst/>
          </a:prstGeom>
          <a:gradFill flip="none" rotWithShape="1">
            <a:gsLst>
              <a:gs pos="94000">
                <a:srgbClr val="0C3BBE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87" name="Text Box 25"/>
          <p:cNvSpPr txBox="1">
            <a:spLocks noChangeArrowheads="1"/>
          </p:cNvSpPr>
          <p:nvPr/>
        </p:nvSpPr>
        <p:spPr bwMode="auto">
          <a:xfrm>
            <a:off x="3644171" y="4045846"/>
            <a:ext cx="2167578" cy="369332"/>
          </a:xfrm>
          <a:prstGeom prst="rect">
            <a:avLst/>
          </a:prstGeom>
          <a:gradFill flip="none" rotWithShape="1">
            <a:gsLst>
              <a:gs pos="94000">
                <a:srgbClr val="0C3BBE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91" name="Text Box 25"/>
          <p:cNvSpPr txBox="1">
            <a:spLocks noChangeArrowheads="1"/>
          </p:cNvSpPr>
          <p:nvPr/>
        </p:nvSpPr>
        <p:spPr bwMode="auto">
          <a:xfrm>
            <a:off x="5787840" y="4045846"/>
            <a:ext cx="2046654" cy="369332"/>
          </a:xfrm>
          <a:prstGeom prst="rect">
            <a:avLst/>
          </a:prstGeom>
          <a:gradFill flip="none" rotWithShape="1">
            <a:gsLst>
              <a:gs pos="94000">
                <a:srgbClr val="0C3BBE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12372" y="3996161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88666" y="3994412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Environment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87375" y="4020696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Capacity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1634132" y="4621129"/>
            <a:ext cx="6152265" cy="369332"/>
          </a:xfrm>
          <a:prstGeom prst="rect">
            <a:avLst/>
          </a:prstGeom>
          <a:solidFill>
            <a:srgbClr val="2900B2"/>
          </a:soli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69683" y="4589569"/>
            <a:ext cx="35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 Plan/ 360 Success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1584064" y="4990461"/>
            <a:ext cx="1024293" cy="520475"/>
          </a:xfrm>
          <a:prstGeom prst="rect">
            <a:avLst/>
          </a:prstGeom>
          <a:gradFill flip="none" rotWithShape="1">
            <a:gsLst>
              <a:gs pos="90000">
                <a:srgbClr val="2900B2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2562733" y="4984232"/>
            <a:ext cx="1139196" cy="520475"/>
          </a:xfrm>
          <a:prstGeom prst="rect">
            <a:avLst/>
          </a:prstGeom>
          <a:gradFill flip="none" rotWithShape="1">
            <a:gsLst>
              <a:gs pos="90000">
                <a:srgbClr val="2900B2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08357" y="4987716"/>
            <a:ext cx="133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Social –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Family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3677746" y="4971656"/>
            <a:ext cx="1182823" cy="520475"/>
          </a:xfrm>
          <a:prstGeom prst="rect">
            <a:avLst/>
          </a:prstGeom>
          <a:gradFill flip="none" rotWithShape="1">
            <a:gsLst>
              <a:gs pos="90000">
                <a:srgbClr val="2900B2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01" name="Text Box 25"/>
          <p:cNvSpPr txBox="1">
            <a:spLocks noChangeArrowheads="1"/>
          </p:cNvSpPr>
          <p:nvPr/>
        </p:nvSpPr>
        <p:spPr bwMode="auto">
          <a:xfrm>
            <a:off x="4729244" y="4971656"/>
            <a:ext cx="1111913" cy="520475"/>
          </a:xfrm>
          <a:prstGeom prst="rect">
            <a:avLst/>
          </a:prstGeom>
          <a:gradFill flip="none" rotWithShape="1">
            <a:gsLst>
              <a:gs pos="90000">
                <a:srgbClr val="2900B2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02" name="Text Box 25"/>
          <p:cNvSpPr txBox="1">
            <a:spLocks noChangeArrowheads="1"/>
          </p:cNvSpPr>
          <p:nvPr/>
        </p:nvSpPr>
        <p:spPr bwMode="auto">
          <a:xfrm>
            <a:off x="6739020" y="4971656"/>
            <a:ext cx="1072686" cy="520475"/>
          </a:xfrm>
          <a:prstGeom prst="rect">
            <a:avLst/>
          </a:prstGeom>
          <a:gradFill flip="none" rotWithShape="1">
            <a:gsLst>
              <a:gs pos="90000">
                <a:srgbClr val="2900B2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39070" y="4990461"/>
            <a:ext cx="105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School/Learning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60775" y="5080414"/>
            <a:ext cx="1050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Career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55706" y="4990461"/>
            <a:ext cx="117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Social - Friends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56900" y="5017539"/>
            <a:ext cx="117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Sense of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Self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7" name="Text Box 25"/>
          <p:cNvSpPr txBox="1">
            <a:spLocks noChangeArrowheads="1"/>
          </p:cNvSpPr>
          <p:nvPr/>
        </p:nvSpPr>
        <p:spPr bwMode="auto">
          <a:xfrm>
            <a:off x="5738481" y="4971476"/>
            <a:ext cx="1072686" cy="520475"/>
          </a:xfrm>
          <a:prstGeom prst="rect">
            <a:avLst/>
          </a:prstGeom>
          <a:gradFill flip="none" rotWithShape="1">
            <a:gsLst>
              <a:gs pos="90000">
                <a:srgbClr val="2900B2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80935" y="5080414"/>
            <a:ext cx="1050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Fun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0" name="Text Box 25"/>
          <p:cNvSpPr txBox="1">
            <a:spLocks noChangeArrowheads="1"/>
          </p:cNvSpPr>
          <p:nvPr/>
        </p:nvSpPr>
        <p:spPr bwMode="auto">
          <a:xfrm>
            <a:off x="1584064" y="5674838"/>
            <a:ext cx="1024293" cy="520475"/>
          </a:xfrm>
          <a:prstGeom prst="rect">
            <a:avLst/>
          </a:prstGeom>
          <a:gradFill flip="none" rotWithShape="1">
            <a:gsLst>
              <a:gs pos="88000">
                <a:srgbClr val="8000FF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584064" y="5800831"/>
            <a:ext cx="117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Medication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93127" y="5678426"/>
            <a:ext cx="145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Executive Function Mods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2" name="Text Box 25"/>
          <p:cNvSpPr txBox="1">
            <a:spLocks noChangeArrowheads="1"/>
          </p:cNvSpPr>
          <p:nvPr/>
        </p:nvSpPr>
        <p:spPr bwMode="auto">
          <a:xfrm>
            <a:off x="2585767" y="5674838"/>
            <a:ext cx="1024293" cy="520475"/>
          </a:xfrm>
          <a:prstGeom prst="rect">
            <a:avLst/>
          </a:prstGeom>
          <a:gradFill flip="none" rotWithShape="1">
            <a:gsLst>
              <a:gs pos="88000">
                <a:srgbClr val="8000FF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3581272" y="5674838"/>
            <a:ext cx="1024293" cy="520475"/>
          </a:xfrm>
          <a:prstGeom prst="rect">
            <a:avLst/>
          </a:prstGeom>
          <a:gradFill flip="none" rotWithShape="1">
            <a:gsLst>
              <a:gs pos="88000">
                <a:srgbClr val="8000FF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16" name="Text Box 25"/>
          <p:cNvSpPr txBox="1">
            <a:spLocks noChangeArrowheads="1"/>
          </p:cNvSpPr>
          <p:nvPr/>
        </p:nvSpPr>
        <p:spPr bwMode="auto">
          <a:xfrm>
            <a:off x="4591438" y="5689309"/>
            <a:ext cx="1024293" cy="520475"/>
          </a:xfrm>
          <a:prstGeom prst="rect">
            <a:avLst/>
          </a:prstGeom>
          <a:gradFill flip="none" rotWithShape="1">
            <a:gsLst>
              <a:gs pos="88000">
                <a:srgbClr val="8000FF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18" name="Text Box 25"/>
          <p:cNvSpPr txBox="1">
            <a:spLocks noChangeArrowheads="1"/>
          </p:cNvSpPr>
          <p:nvPr/>
        </p:nvSpPr>
        <p:spPr bwMode="auto">
          <a:xfrm>
            <a:off x="5615654" y="5690401"/>
            <a:ext cx="1024293" cy="520475"/>
          </a:xfrm>
          <a:prstGeom prst="rect">
            <a:avLst/>
          </a:prstGeom>
          <a:gradFill flip="none" rotWithShape="1">
            <a:gsLst>
              <a:gs pos="88000">
                <a:srgbClr val="8000FF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48396" y="5792088"/>
            <a:ext cx="117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Dietary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35447" y="5788256"/>
            <a:ext cx="117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Art Therapy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58373" y="5674838"/>
            <a:ext cx="117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Soc</a:t>
            </a:r>
            <a:r>
              <a:rPr lang="en-US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</a:rPr>
              <a:t>Emo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Skills </a:t>
            </a:r>
            <a:r>
              <a:rPr lang="en-US" sz="1400" dirty="0" err="1" smtClean="0">
                <a:solidFill>
                  <a:schemeClr val="bg1"/>
                </a:solidFill>
              </a:rPr>
              <a:t>Bldg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26525" y="5766938"/>
            <a:ext cx="117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Counseling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0" name="Text Box 25"/>
          <p:cNvSpPr txBox="1">
            <a:spLocks noChangeArrowheads="1"/>
          </p:cNvSpPr>
          <p:nvPr/>
        </p:nvSpPr>
        <p:spPr bwMode="auto">
          <a:xfrm>
            <a:off x="6628499" y="5678426"/>
            <a:ext cx="1156235" cy="520475"/>
          </a:xfrm>
          <a:prstGeom prst="rect">
            <a:avLst/>
          </a:prstGeom>
          <a:gradFill flip="none" rotWithShape="1">
            <a:gsLst>
              <a:gs pos="88000">
                <a:srgbClr val="8000FF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811167" y="5710640"/>
            <a:ext cx="117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Family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Work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>
            <a:off x="1584064" y="6408764"/>
            <a:ext cx="6227642" cy="369332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 i="1" dirty="0">
              <a:latin typeface="Trebuchet MS" charset="0"/>
              <a:cs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79946" y="6383108"/>
            <a:ext cx="355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Metrics, Track, Analyze, Repeat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417" y="784735"/>
            <a:ext cx="427496" cy="55983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5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704</Words>
  <Application>Microsoft Macintosh PowerPoint</Application>
  <PresentationFormat>On-screen Show (4:3)</PresentationFormat>
  <Paragraphs>161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What’s Different About CICS</vt:lpstr>
      <vt:lpstr>PowerPoint Presentation</vt:lpstr>
      <vt:lpstr>iScreenSuite Process</vt:lpstr>
      <vt:lpstr>Children’s Integrated Centers for Success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Mary-Beth</dc:creator>
  <cp:lastModifiedBy>Steven Edgar</cp:lastModifiedBy>
  <cp:revision>60</cp:revision>
  <cp:lastPrinted>2016-04-21T13:25:04Z</cp:lastPrinted>
  <dcterms:created xsi:type="dcterms:W3CDTF">2016-04-15T11:52:41Z</dcterms:created>
  <dcterms:modified xsi:type="dcterms:W3CDTF">2016-11-06T16:27:02Z</dcterms:modified>
</cp:coreProperties>
</file>